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6.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92" r:id="rId1"/>
  </p:sldMasterIdLst>
  <p:notesMasterIdLst>
    <p:notesMasterId r:id="rId20"/>
  </p:notesMasterIdLst>
  <p:sldIdLst>
    <p:sldId id="329" r:id="rId2"/>
    <p:sldId id="426" r:id="rId3"/>
    <p:sldId id="446" r:id="rId4"/>
    <p:sldId id="448" r:id="rId5"/>
    <p:sldId id="352" r:id="rId6"/>
    <p:sldId id="433" r:id="rId7"/>
    <p:sldId id="450" r:id="rId8"/>
    <p:sldId id="451" r:id="rId9"/>
    <p:sldId id="431" r:id="rId10"/>
    <p:sldId id="452" r:id="rId11"/>
    <p:sldId id="453" r:id="rId12"/>
    <p:sldId id="454" r:id="rId13"/>
    <p:sldId id="455" r:id="rId14"/>
    <p:sldId id="437" r:id="rId15"/>
    <p:sldId id="438" r:id="rId16"/>
    <p:sldId id="439" r:id="rId17"/>
    <p:sldId id="440" r:id="rId18"/>
    <p:sldId id="417" r:id="rId19"/>
  </p:sldIdLst>
  <p:sldSz cx="12192000" cy="6858000"/>
  <p:notesSz cx="6858000" cy="9144000"/>
  <p:embeddedFontLst>
    <p:embeddedFont>
      <p:font typeface="Sitka Banner" panose="02000505000000020004" pitchFamily="2" charset="0"/>
      <p:regular r:id="rId21"/>
      <p:bold r:id="rId22"/>
      <p:italic r:id="rId23"/>
      <p:boldItalic r:id="rId24"/>
    </p:embeddedFont>
    <p:embeddedFont>
      <p:font typeface="Bernard MT Condensed" panose="02050806060905020404" pitchFamily="18" charset="0"/>
      <p:regular r:id="rId25"/>
    </p:embeddedFont>
    <p:embeddedFont>
      <p:font typeface="Calibri Light" panose="020F0302020204030204" pitchFamily="34" charset="0"/>
      <p:regular r:id="rId26"/>
      <p:italic r:id="rId27"/>
    </p:embeddedFont>
    <p:embeddedFont>
      <p:font typeface="Calibri" panose="020F0502020204030204" pitchFamily="34" charset="0"/>
      <p:regular r:id="rId28"/>
      <p:bold r:id="rId29"/>
      <p:italic r:id="rId30"/>
      <p:boldItalic r:id="rId31"/>
    </p:embeddedFont>
    <p:embeddedFont>
      <p:font typeface="Cambria Math" panose="02040503050406030204" pitchFamily="18" charset="0"/>
      <p:regular r:id="rId32"/>
    </p:embeddedFont>
    <p:embeddedFont>
      <p:font typeface="Brush Script MT" panose="03060802040406070304" pitchFamily="66" charset="0"/>
      <p: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979"/>
    <a:srgbClr val="DF3131"/>
    <a:srgbClr val="E86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2" autoAdjust="0"/>
    <p:restoredTop sz="65848" autoAdjust="0"/>
  </p:normalViewPr>
  <p:slideViewPr>
    <p:cSldViewPr snapToGrid="0">
      <p:cViewPr varScale="1">
        <p:scale>
          <a:sx n="72" d="100"/>
          <a:sy n="72" d="100"/>
        </p:scale>
        <p:origin x="1956" y="54"/>
      </p:cViewPr>
      <p:guideLst>
        <p:guide pos="3840"/>
        <p:guide orient="horz" pos="218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F1 </a:t>
            </a:r>
            <a:r>
              <a:rPr lang="en-US" dirty="0" smtClean="0"/>
              <a:t>score</a:t>
            </a:r>
            <a:r>
              <a:rPr lang="en-US" baseline="0" dirty="0" smtClean="0"/>
              <a:t> </a:t>
            </a:r>
            <a:r>
              <a:rPr lang="en-US" dirty="0" smtClean="0"/>
              <a:t>of </a:t>
            </a:r>
            <a:r>
              <a:rPr lang="en-US" dirty="0"/>
              <a:t>different DA </a:t>
            </a:r>
            <a:r>
              <a:rPr lang="en-US" dirty="0" smtClean="0"/>
              <a:t>methods on the </a:t>
            </a:r>
            <a:r>
              <a:rPr lang="en-US" dirty="0"/>
              <a:t>CICIDS-2017 and Yahoo </a:t>
            </a:r>
            <a:r>
              <a:rPr lang="en-US" dirty="0" smtClean="0"/>
              <a:t>datasets.</a:t>
            </a:r>
            <a:endParaRPr 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Only-Src</c:v>
                </c:pt>
              </c:strCache>
            </c:strRef>
          </c:tx>
          <c:spPr>
            <a:solidFill>
              <a:schemeClr val="accent1">
                <a:lumMod val="50000"/>
              </a:schemeClr>
            </a:solidFill>
            <a:ln>
              <a:noFill/>
            </a:ln>
            <a:effectLst/>
          </c:spPr>
          <c:invertIfNegative val="0"/>
          <c:cat>
            <c:strRef>
              <c:f>Sheet1!$A$2:$A$3</c:f>
              <c:strCache>
                <c:ptCount val="2"/>
                <c:pt idx="0">
                  <c:v>CICIDS-2017</c:v>
                </c:pt>
                <c:pt idx="1">
                  <c:v>Yahoo</c:v>
                </c:pt>
              </c:strCache>
            </c:strRef>
          </c:cat>
          <c:val>
            <c:numRef>
              <c:f>Sheet1!$B$2:$B$3</c:f>
              <c:numCache>
                <c:formatCode>General</c:formatCode>
                <c:ptCount val="2"/>
                <c:pt idx="0">
                  <c:v>6.8000000000000005E-2</c:v>
                </c:pt>
                <c:pt idx="1">
                  <c:v>0.26100000000000001</c:v>
                </c:pt>
              </c:numCache>
            </c:numRef>
          </c:val>
          <c:extLst>
            <c:ext xmlns:c16="http://schemas.microsoft.com/office/drawing/2014/chart" uri="{C3380CC4-5D6E-409C-BE32-E72D297353CC}">
              <c16:uniqueId val="{00000000-EF8D-481A-9407-6C3FA7E8BF8A}"/>
            </c:ext>
          </c:extLst>
        </c:ser>
        <c:ser>
          <c:idx val="1"/>
          <c:order val="1"/>
          <c:tx>
            <c:strRef>
              <c:f>Sheet1!$C$1</c:f>
              <c:strCache>
                <c:ptCount val="1"/>
                <c:pt idx="0">
                  <c:v>CDAN</c:v>
                </c:pt>
              </c:strCache>
            </c:strRef>
          </c:tx>
          <c:spPr>
            <a:solidFill>
              <a:schemeClr val="accent2"/>
            </a:solidFill>
            <a:ln>
              <a:noFill/>
            </a:ln>
            <a:effectLst/>
          </c:spPr>
          <c:invertIfNegative val="0"/>
          <c:cat>
            <c:strRef>
              <c:f>Sheet1!$A$2:$A$3</c:f>
              <c:strCache>
                <c:ptCount val="2"/>
                <c:pt idx="0">
                  <c:v>CICIDS-2017</c:v>
                </c:pt>
                <c:pt idx="1">
                  <c:v>Yahoo</c:v>
                </c:pt>
              </c:strCache>
            </c:strRef>
          </c:cat>
          <c:val>
            <c:numRef>
              <c:f>Sheet1!$C$2:$C$3</c:f>
              <c:numCache>
                <c:formatCode>General</c:formatCode>
                <c:ptCount val="2"/>
                <c:pt idx="0">
                  <c:v>8.9999999999999993E-3</c:v>
                </c:pt>
                <c:pt idx="1">
                  <c:v>0.249</c:v>
                </c:pt>
              </c:numCache>
            </c:numRef>
          </c:val>
          <c:extLst>
            <c:ext xmlns:c16="http://schemas.microsoft.com/office/drawing/2014/chart" uri="{C3380CC4-5D6E-409C-BE32-E72D297353CC}">
              <c16:uniqueId val="{00000001-EF8D-481A-9407-6C3FA7E8BF8A}"/>
            </c:ext>
          </c:extLst>
        </c:ser>
        <c:ser>
          <c:idx val="2"/>
          <c:order val="2"/>
          <c:tx>
            <c:strRef>
              <c:f>Sheet1!$D$1</c:f>
              <c:strCache>
                <c:ptCount val="1"/>
                <c:pt idx="0">
                  <c:v>CAN</c:v>
                </c:pt>
              </c:strCache>
            </c:strRef>
          </c:tx>
          <c:spPr>
            <a:solidFill>
              <a:srgbClr val="FFC000"/>
            </a:solidFill>
            <a:ln>
              <a:noFill/>
            </a:ln>
            <a:effectLst/>
          </c:spPr>
          <c:invertIfNegative val="0"/>
          <c:cat>
            <c:strRef>
              <c:f>Sheet1!$A$2:$A$3</c:f>
              <c:strCache>
                <c:ptCount val="2"/>
                <c:pt idx="0">
                  <c:v>CICIDS-2017</c:v>
                </c:pt>
                <c:pt idx="1">
                  <c:v>Yahoo</c:v>
                </c:pt>
              </c:strCache>
            </c:strRef>
          </c:cat>
          <c:val>
            <c:numRef>
              <c:f>Sheet1!$D$2:$D$3</c:f>
              <c:numCache>
                <c:formatCode>General</c:formatCode>
                <c:ptCount val="2"/>
                <c:pt idx="0">
                  <c:v>0.215</c:v>
                </c:pt>
                <c:pt idx="1">
                  <c:v>0.10199999999999999</c:v>
                </c:pt>
              </c:numCache>
            </c:numRef>
          </c:val>
          <c:extLst>
            <c:ext xmlns:c16="http://schemas.microsoft.com/office/drawing/2014/chart" uri="{C3380CC4-5D6E-409C-BE32-E72D297353CC}">
              <c16:uniqueId val="{00000002-EF8D-481A-9407-6C3FA7E8BF8A}"/>
            </c:ext>
          </c:extLst>
        </c:ser>
        <c:ser>
          <c:idx val="3"/>
          <c:order val="3"/>
          <c:tx>
            <c:strRef>
              <c:f>Sheet1!$E$1</c:f>
              <c:strCache>
                <c:ptCount val="1"/>
                <c:pt idx="0">
                  <c:v>PPPL</c:v>
                </c:pt>
              </c:strCache>
            </c:strRef>
          </c:tx>
          <c:spPr>
            <a:solidFill>
              <a:schemeClr val="accent4"/>
            </a:solidFill>
            <a:ln>
              <a:noFill/>
            </a:ln>
            <a:effectLst/>
          </c:spPr>
          <c:invertIfNegative val="0"/>
          <c:cat>
            <c:strRef>
              <c:f>Sheet1!$A$2:$A$3</c:f>
              <c:strCache>
                <c:ptCount val="2"/>
                <c:pt idx="0">
                  <c:v>CICIDS-2017</c:v>
                </c:pt>
                <c:pt idx="1">
                  <c:v>Yahoo</c:v>
                </c:pt>
              </c:strCache>
            </c:strRef>
          </c:cat>
          <c:val>
            <c:numRef>
              <c:f>Sheet1!$E$2:$E$3</c:f>
              <c:numCache>
                <c:formatCode>General</c:formatCode>
                <c:ptCount val="2"/>
                <c:pt idx="0">
                  <c:v>0.83299999999999996</c:v>
                </c:pt>
                <c:pt idx="1">
                  <c:v>0.45400000000000001</c:v>
                </c:pt>
              </c:numCache>
            </c:numRef>
          </c:val>
          <c:extLst>
            <c:ext xmlns:c16="http://schemas.microsoft.com/office/drawing/2014/chart" uri="{C3380CC4-5D6E-409C-BE32-E72D297353CC}">
              <c16:uniqueId val="{00000003-EF8D-481A-9407-6C3FA7E8BF8A}"/>
            </c:ext>
          </c:extLst>
        </c:ser>
        <c:dLbls>
          <c:showLegendKey val="0"/>
          <c:showVal val="0"/>
          <c:showCatName val="0"/>
          <c:showSerName val="0"/>
          <c:showPercent val="0"/>
          <c:showBubbleSize val="0"/>
        </c:dLbls>
        <c:gapWidth val="219"/>
        <c:overlap val="-27"/>
        <c:axId val="480267160"/>
        <c:axId val="480262896"/>
      </c:barChart>
      <c:catAx>
        <c:axId val="480267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80262896"/>
        <c:crosses val="autoZero"/>
        <c:auto val="1"/>
        <c:lblAlgn val="ctr"/>
        <c:lblOffset val="100"/>
        <c:noMultiLvlLbl val="0"/>
      </c:catAx>
      <c:valAx>
        <c:axId val="4802628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b="1" dirty="0"/>
                  <a:t>F1 Score</a:t>
                </a:r>
              </a:p>
            </c:rich>
          </c:tx>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8026716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1800" b="0" i="0" baseline="0" dirty="0" smtClean="0">
                <a:effectLst/>
              </a:rPr>
              <a:t>Accuracy (%) of different DA methods on the MDS, Office-31 and Office-Home datasets.</a:t>
            </a:r>
            <a:endParaRPr lang="en-US" dirty="0">
              <a:effectLst/>
            </a:endParaRPr>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Only-Src</c:v>
                </c:pt>
              </c:strCache>
            </c:strRef>
          </c:tx>
          <c:spPr>
            <a:solidFill>
              <a:schemeClr val="accent1">
                <a:lumMod val="50000"/>
              </a:schemeClr>
            </a:solidFill>
            <a:ln>
              <a:noFill/>
            </a:ln>
            <a:effectLst/>
          </c:spPr>
          <c:invertIfNegative val="0"/>
          <c:cat>
            <c:strRef>
              <c:f>Sheet1!$A$2:$A$4</c:f>
              <c:strCache>
                <c:ptCount val="3"/>
                <c:pt idx="0">
                  <c:v>MDS</c:v>
                </c:pt>
                <c:pt idx="1">
                  <c:v>Office-31</c:v>
                </c:pt>
                <c:pt idx="2">
                  <c:v>Office-Home</c:v>
                </c:pt>
              </c:strCache>
            </c:strRef>
          </c:cat>
          <c:val>
            <c:numRef>
              <c:f>Sheet1!$B$2:$B$4</c:f>
              <c:numCache>
                <c:formatCode>General</c:formatCode>
                <c:ptCount val="3"/>
                <c:pt idx="0">
                  <c:v>76.900000000000006</c:v>
                </c:pt>
                <c:pt idx="1">
                  <c:v>82.1</c:v>
                </c:pt>
                <c:pt idx="2">
                  <c:v>60.7</c:v>
                </c:pt>
              </c:numCache>
            </c:numRef>
          </c:val>
          <c:extLst>
            <c:ext xmlns:c16="http://schemas.microsoft.com/office/drawing/2014/chart" uri="{C3380CC4-5D6E-409C-BE32-E72D297353CC}">
              <c16:uniqueId val="{00000000-B38C-43B7-B4AF-3572A4A91609}"/>
            </c:ext>
          </c:extLst>
        </c:ser>
        <c:ser>
          <c:idx val="1"/>
          <c:order val="1"/>
          <c:tx>
            <c:strRef>
              <c:f>Sheet1!$C$1</c:f>
              <c:strCache>
                <c:ptCount val="1"/>
                <c:pt idx="0">
                  <c:v>CDAN</c:v>
                </c:pt>
              </c:strCache>
            </c:strRef>
          </c:tx>
          <c:spPr>
            <a:solidFill>
              <a:schemeClr val="accent2"/>
            </a:solidFill>
            <a:ln>
              <a:noFill/>
            </a:ln>
            <a:effectLst/>
          </c:spPr>
          <c:invertIfNegative val="0"/>
          <c:cat>
            <c:strRef>
              <c:f>Sheet1!$A$2:$A$4</c:f>
              <c:strCache>
                <c:ptCount val="3"/>
                <c:pt idx="0">
                  <c:v>MDS</c:v>
                </c:pt>
                <c:pt idx="1">
                  <c:v>Office-31</c:v>
                </c:pt>
                <c:pt idx="2">
                  <c:v>Office-Home</c:v>
                </c:pt>
              </c:strCache>
            </c:strRef>
          </c:cat>
          <c:val>
            <c:numRef>
              <c:f>Sheet1!$C$2:$C$4</c:f>
              <c:numCache>
                <c:formatCode>General</c:formatCode>
                <c:ptCount val="3"/>
                <c:pt idx="0">
                  <c:v>75.400000000000006</c:v>
                </c:pt>
                <c:pt idx="1">
                  <c:v>87.7</c:v>
                </c:pt>
                <c:pt idx="2">
                  <c:v>65.8</c:v>
                </c:pt>
              </c:numCache>
            </c:numRef>
          </c:val>
          <c:extLst>
            <c:ext xmlns:c16="http://schemas.microsoft.com/office/drawing/2014/chart" uri="{C3380CC4-5D6E-409C-BE32-E72D297353CC}">
              <c16:uniqueId val="{00000001-B38C-43B7-B4AF-3572A4A91609}"/>
            </c:ext>
          </c:extLst>
        </c:ser>
        <c:ser>
          <c:idx val="2"/>
          <c:order val="2"/>
          <c:tx>
            <c:strRef>
              <c:f>Sheet1!$D$1</c:f>
              <c:strCache>
                <c:ptCount val="1"/>
                <c:pt idx="0">
                  <c:v>CAN</c:v>
                </c:pt>
              </c:strCache>
            </c:strRef>
          </c:tx>
          <c:spPr>
            <a:solidFill>
              <a:srgbClr val="FFC000"/>
            </a:solidFill>
            <a:ln>
              <a:noFill/>
            </a:ln>
            <a:effectLst/>
          </c:spPr>
          <c:invertIfNegative val="0"/>
          <c:cat>
            <c:strRef>
              <c:f>Sheet1!$A$2:$A$4</c:f>
              <c:strCache>
                <c:ptCount val="3"/>
                <c:pt idx="0">
                  <c:v>MDS</c:v>
                </c:pt>
                <c:pt idx="1">
                  <c:v>Office-31</c:v>
                </c:pt>
                <c:pt idx="2">
                  <c:v>Office-Home</c:v>
                </c:pt>
              </c:strCache>
            </c:strRef>
          </c:cat>
          <c:val>
            <c:numRef>
              <c:f>Sheet1!$D$2:$D$4</c:f>
              <c:numCache>
                <c:formatCode>General</c:formatCode>
                <c:ptCount val="3"/>
                <c:pt idx="0">
                  <c:v>77.7</c:v>
                </c:pt>
                <c:pt idx="1">
                  <c:v>90.6</c:v>
                </c:pt>
                <c:pt idx="2">
                  <c:v>73</c:v>
                </c:pt>
              </c:numCache>
            </c:numRef>
          </c:val>
          <c:extLst>
            <c:ext xmlns:c16="http://schemas.microsoft.com/office/drawing/2014/chart" uri="{C3380CC4-5D6E-409C-BE32-E72D297353CC}">
              <c16:uniqueId val="{00000002-B38C-43B7-B4AF-3572A4A91609}"/>
            </c:ext>
          </c:extLst>
        </c:ser>
        <c:ser>
          <c:idx val="3"/>
          <c:order val="3"/>
          <c:tx>
            <c:strRef>
              <c:f>Sheet1!$E$1</c:f>
              <c:strCache>
                <c:ptCount val="1"/>
                <c:pt idx="0">
                  <c:v>PPPL</c:v>
                </c:pt>
              </c:strCache>
            </c:strRef>
          </c:tx>
          <c:spPr>
            <a:solidFill>
              <a:schemeClr val="accent4"/>
            </a:solidFill>
            <a:ln>
              <a:noFill/>
            </a:ln>
            <a:effectLst/>
          </c:spPr>
          <c:invertIfNegative val="0"/>
          <c:cat>
            <c:strRef>
              <c:f>Sheet1!$A$2:$A$4</c:f>
              <c:strCache>
                <c:ptCount val="3"/>
                <c:pt idx="0">
                  <c:v>MDS</c:v>
                </c:pt>
                <c:pt idx="1">
                  <c:v>Office-31</c:v>
                </c:pt>
                <c:pt idx="2">
                  <c:v>Office-Home</c:v>
                </c:pt>
              </c:strCache>
            </c:strRef>
          </c:cat>
          <c:val>
            <c:numRef>
              <c:f>Sheet1!$E$2:$E$4</c:f>
              <c:numCache>
                <c:formatCode>General</c:formatCode>
                <c:ptCount val="3"/>
                <c:pt idx="0">
                  <c:v>83.2</c:v>
                </c:pt>
                <c:pt idx="1">
                  <c:v>90.9</c:v>
                </c:pt>
                <c:pt idx="2">
                  <c:v>74.400000000000006</c:v>
                </c:pt>
              </c:numCache>
            </c:numRef>
          </c:val>
          <c:extLst>
            <c:ext xmlns:c16="http://schemas.microsoft.com/office/drawing/2014/chart" uri="{C3380CC4-5D6E-409C-BE32-E72D297353CC}">
              <c16:uniqueId val="{00000003-B38C-43B7-B4AF-3572A4A91609}"/>
            </c:ext>
          </c:extLst>
        </c:ser>
        <c:dLbls>
          <c:showLegendKey val="0"/>
          <c:showVal val="0"/>
          <c:showCatName val="0"/>
          <c:showSerName val="0"/>
          <c:showPercent val="0"/>
          <c:showBubbleSize val="0"/>
        </c:dLbls>
        <c:gapWidth val="219"/>
        <c:overlap val="-27"/>
        <c:axId val="403940224"/>
        <c:axId val="403942192"/>
      </c:barChart>
      <c:catAx>
        <c:axId val="4039402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03942192"/>
        <c:crosses val="autoZero"/>
        <c:auto val="1"/>
        <c:lblAlgn val="ctr"/>
        <c:lblOffset val="100"/>
        <c:noMultiLvlLbl val="0"/>
      </c:catAx>
      <c:valAx>
        <c:axId val="403942192"/>
        <c:scaling>
          <c:orientation val="minMax"/>
          <c:min val="55"/>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b="1" dirty="0" smtClean="0"/>
                  <a:t>Accuracy (%)</a:t>
                </a:r>
              </a:p>
            </c:rich>
          </c:tx>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0394022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PPPL</a:t>
            </a:r>
            <a:r>
              <a:rPr lang="en-US" baseline="0" dirty="0" smtClean="0"/>
              <a:t> results on some of the Office-31 tasks while enforcing class proportions with different level of errors.</a:t>
            </a:r>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No Error</c:v>
                </c:pt>
              </c:strCache>
            </c:strRef>
          </c:tx>
          <c:spPr>
            <a:solidFill>
              <a:schemeClr val="accent1"/>
            </a:solidFill>
            <a:ln>
              <a:noFill/>
            </a:ln>
            <a:effectLst/>
          </c:spPr>
          <c:invertIfNegative val="0"/>
          <c:cat>
            <c:strRef>
              <c:f>Sheet1!$A$2:$A$4</c:f>
              <c:strCache>
                <c:ptCount val="3"/>
                <c:pt idx="0">
                  <c:v>A -&gt; D</c:v>
                </c:pt>
                <c:pt idx="1">
                  <c:v>A -&gt; W</c:v>
                </c:pt>
                <c:pt idx="2">
                  <c:v>D -&gt; A</c:v>
                </c:pt>
              </c:strCache>
            </c:strRef>
          </c:cat>
          <c:val>
            <c:numRef>
              <c:f>Sheet1!$B$2:$B$4</c:f>
              <c:numCache>
                <c:formatCode>General</c:formatCode>
                <c:ptCount val="3"/>
                <c:pt idx="0">
                  <c:v>95</c:v>
                </c:pt>
                <c:pt idx="1">
                  <c:v>96.1</c:v>
                </c:pt>
                <c:pt idx="2">
                  <c:v>77.8</c:v>
                </c:pt>
              </c:numCache>
            </c:numRef>
          </c:val>
          <c:extLst>
            <c:ext xmlns:c16="http://schemas.microsoft.com/office/drawing/2014/chart" uri="{C3380CC4-5D6E-409C-BE32-E72D297353CC}">
              <c16:uniqueId val="{00000000-22C7-4D6C-B664-0B5BF54CF8EF}"/>
            </c:ext>
          </c:extLst>
        </c:ser>
        <c:ser>
          <c:idx val="1"/>
          <c:order val="1"/>
          <c:tx>
            <c:strRef>
              <c:f>Sheet1!$C$1</c:f>
              <c:strCache>
                <c:ptCount val="1"/>
                <c:pt idx="0">
                  <c:v>10% Error</c:v>
                </c:pt>
              </c:strCache>
            </c:strRef>
          </c:tx>
          <c:spPr>
            <a:solidFill>
              <a:schemeClr val="accent2"/>
            </a:solidFill>
            <a:ln>
              <a:noFill/>
            </a:ln>
            <a:effectLst/>
          </c:spPr>
          <c:invertIfNegative val="0"/>
          <c:cat>
            <c:strRef>
              <c:f>Sheet1!$A$2:$A$4</c:f>
              <c:strCache>
                <c:ptCount val="3"/>
                <c:pt idx="0">
                  <c:v>A -&gt; D</c:v>
                </c:pt>
                <c:pt idx="1">
                  <c:v>A -&gt; W</c:v>
                </c:pt>
                <c:pt idx="2">
                  <c:v>D -&gt; A</c:v>
                </c:pt>
              </c:strCache>
            </c:strRef>
          </c:cat>
          <c:val>
            <c:numRef>
              <c:f>Sheet1!$C$2:$C$4</c:f>
              <c:numCache>
                <c:formatCode>General</c:formatCode>
                <c:ptCount val="3"/>
                <c:pt idx="0">
                  <c:v>96.6</c:v>
                </c:pt>
                <c:pt idx="1">
                  <c:v>95.5</c:v>
                </c:pt>
                <c:pt idx="2">
                  <c:v>77.7</c:v>
                </c:pt>
              </c:numCache>
            </c:numRef>
          </c:val>
          <c:extLst>
            <c:ext xmlns:c16="http://schemas.microsoft.com/office/drawing/2014/chart" uri="{C3380CC4-5D6E-409C-BE32-E72D297353CC}">
              <c16:uniqueId val="{00000001-22C7-4D6C-B664-0B5BF54CF8EF}"/>
            </c:ext>
          </c:extLst>
        </c:ser>
        <c:ser>
          <c:idx val="2"/>
          <c:order val="2"/>
          <c:tx>
            <c:strRef>
              <c:f>Sheet1!$D$1</c:f>
              <c:strCache>
                <c:ptCount val="1"/>
                <c:pt idx="0">
                  <c:v>20% Error</c:v>
                </c:pt>
              </c:strCache>
            </c:strRef>
          </c:tx>
          <c:spPr>
            <a:solidFill>
              <a:schemeClr val="accent3"/>
            </a:solidFill>
            <a:ln>
              <a:noFill/>
            </a:ln>
            <a:effectLst/>
          </c:spPr>
          <c:invertIfNegative val="0"/>
          <c:cat>
            <c:strRef>
              <c:f>Sheet1!$A$2:$A$4</c:f>
              <c:strCache>
                <c:ptCount val="3"/>
                <c:pt idx="0">
                  <c:v>A -&gt; D</c:v>
                </c:pt>
                <c:pt idx="1">
                  <c:v>A -&gt; W</c:v>
                </c:pt>
                <c:pt idx="2">
                  <c:v>D -&gt; A</c:v>
                </c:pt>
              </c:strCache>
            </c:strRef>
          </c:cat>
          <c:val>
            <c:numRef>
              <c:f>Sheet1!$D$2:$D$4</c:f>
              <c:numCache>
                <c:formatCode>General</c:formatCode>
                <c:ptCount val="3"/>
                <c:pt idx="0">
                  <c:v>95</c:v>
                </c:pt>
                <c:pt idx="1">
                  <c:v>95.5</c:v>
                </c:pt>
                <c:pt idx="2">
                  <c:v>77</c:v>
                </c:pt>
              </c:numCache>
            </c:numRef>
          </c:val>
          <c:extLst>
            <c:ext xmlns:c16="http://schemas.microsoft.com/office/drawing/2014/chart" uri="{C3380CC4-5D6E-409C-BE32-E72D297353CC}">
              <c16:uniqueId val="{00000002-22C7-4D6C-B664-0B5BF54CF8EF}"/>
            </c:ext>
          </c:extLst>
        </c:ser>
        <c:ser>
          <c:idx val="3"/>
          <c:order val="3"/>
          <c:tx>
            <c:strRef>
              <c:f>Sheet1!$E$1</c:f>
              <c:strCache>
                <c:ptCount val="1"/>
                <c:pt idx="0">
                  <c:v>30% Error</c:v>
                </c:pt>
              </c:strCache>
            </c:strRef>
          </c:tx>
          <c:spPr>
            <a:solidFill>
              <a:srgbClr val="00B050"/>
            </a:solidFill>
            <a:ln>
              <a:noFill/>
            </a:ln>
            <a:effectLst/>
          </c:spPr>
          <c:invertIfNegative val="0"/>
          <c:cat>
            <c:strRef>
              <c:f>Sheet1!$A$2:$A$4</c:f>
              <c:strCache>
                <c:ptCount val="3"/>
                <c:pt idx="0">
                  <c:v>A -&gt; D</c:v>
                </c:pt>
                <c:pt idx="1">
                  <c:v>A -&gt; W</c:v>
                </c:pt>
                <c:pt idx="2">
                  <c:v>D -&gt; A</c:v>
                </c:pt>
              </c:strCache>
            </c:strRef>
          </c:cat>
          <c:val>
            <c:numRef>
              <c:f>Sheet1!$E$2:$E$4</c:f>
              <c:numCache>
                <c:formatCode>General</c:formatCode>
                <c:ptCount val="3"/>
                <c:pt idx="0">
                  <c:v>94.8</c:v>
                </c:pt>
                <c:pt idx="1">
                  <c:v>95.8</c:v>
                </c:pt>
                <c:pt idx="2">
                  <c:v>74.3</c:v>
                </c:pt>
              </c:numCache>
            </c:numRef>
          </c:val>
          <c:extLst>
            <c:ext xmlns:c16="http://schemas.microsoft.com/office/drawing/2014/chart" uri="{C3380CC4-5D6E-409C-BE32-E72D297353CC}">
              <c16:uniqueId val="{00000003-22C7-4D6C-B664-0B5BF54CF8EF}"/>
            </c:ext>
          </c:extLst>
        </c:ser>
        <c:ser>
          <c:idx val="4"/>
          <c:order val="4"/>
          <c:tx>
            <c:strRef>
              <c:f>Sheet1!$F$1</c:f>
              <c:strCache>
                <c:ptCount val="1"/>
                <c:pt idx="0">
                  <c:v>Only-Src</c:v>
                </c:pt>
              </c:strCache>
            </c:strRef>
          </c:tx>
          <c:spPr>
            <a:solidFill>
              <a:schemeClr val="accent1">
                <a:lumMod val="50000"/>
              </a:schemeClr>
            </a:solidFill>
            <a:ln>
              <a:noFill/>
            </a:ln>
            <a:effectLst/>
          </c:spPr>
          <c:invertIfNegative val="0"/>
          <c:cat>
            <c:strRef>
              <c:f>Sheet1!$A$2:$A$4</c:f>
              <c:strCache>
                <c:ptCount val="3"/>
                <c:pt idx="0">
                  <c:v>A -&gt; D</c:v>
                </c:pt>
                <c:pt idx="1">
                  <c:v>A -&gt; W</c:v>
                </c:pt>
                <c:pt idx="2">
                  <c:v>D -&gt; A</c:v>
                </c:pt>
              </c:strCache>
            </c:strRef>
          </c:cat>
          <c:val>
            <c:numRef>
              <c:f>Sheet1!$F$2:$F$4</c:f>
              <c:numCache>
                <c:formatCode>General</c:formatCode>
                <c:ptCount val="3"/>
                <c:pt idx="0">
                  <c:v>82.1</c:v>
                </c:pt>
                <c:pt idx="1">
                  <c:v>79.400000000000006</c:v>
                </c:pt>
                <c:pt idx="2">
                  <c:v>66.900000000000006</c:v>
                </c:pt>
              </c:numCache>
            </c:numRef>
          </c:val>
          <c:extLst>
            <c:ext xmlns:c16="http://schemas.microsoft.com/office/drawing/2014/chart" uri="{C3380CC4-5D6E-409C-BE32-E72D297353CC}">
              <c16:uniqueId val="{00000004-22C7-4D6C-B664-0B5BF54CF8EF}"/>
            </c:ext>
          </c:extLst>
        </c:ser>
        <c:dLbls>
          <c:showLegendKey val="0"/>
          <c:showVal val="0"/>
          <c:showCatName val="0"/>
          <c:showSerName val="0"/>
          <c:showPercent val="0"/>
          <c:showBubbleSize val="0"/>
        </c:dLbls>
        <c:gapWidth val="219"/>
        <c:overlap val="-27"/>
        <c:axId val="540294976"/>
        <c:axId val="540290056"/>
      </c:barChart>
      <c:catAx>
        <c:axId val="5402949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40290056"/>
        <c:crosses val="autoZero"/>
        <c:auto val="1"/>
        <c:lblAlgn val="ctr"/>
        <c:lblOffset val="100"/>
        <c:noMultiLvlLbl val="0"/>
      </c:catAx>
      <c:valAx>
        <c:axId val="540290056"/>
        <c:scaling>
          <c:orientation val="minMax"/>
          <c:max val="100"/>
          <c:min val="6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b="1" dirty="0" smtClean="0"/>
                  <a:t>Accuracy</a:t>
                </a:r>
                <a:r>
                  <a:rPr lang="en-US" b="1" baseline="0" dirty="0" smtClean="0"/>
                  <a:t> (%)</a:t>
                </a:r>
                <a:endParaRPr lang="en-US" b="1" dirty="0"/>
              </a:p>
            </c:rich>
          </c:tx>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4029497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eg>
</file>

<file path=ppt/media/image11.jpeg>
</file>

<file path=ppt/media/image12.jpeg>
</file>

<file path=ppt/media/image13.png>
</file>

<file path=ppt/media/image14.png>
</file>

<file path=ppt/media/image15.png>
</file>

<file path=ppt/media/image16.png>
</file>

<file path=ppt/media/image2.jpg>
</file>

<file path=ppt/media/image3.jpeg>
</file>

<file path=ppt/media/image4.jpg>
</file>

<file path=ppt/media/image5.jpe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549A7C-81BB-47B4-A413-DF0805D20CDA}" type="datetimeFigureOut">
              <a:rPr lang="en-US" smtClean="0"/>
              <a:t>12/14/2020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18D230-421E-47D7-94BC-E7984CF18AB9}" type="slidenum">
              <a:rPr lang="en-US" smtClean="0"/>
              <a:t>‹#›</a:t>
            </a:fld>
            <a:endParaRPr lang="en-US"/>
          </a:p>
        </p:txBody>
      </p:sp>
    </p:spTree>
    <p:extLst>
      <p:ext uri="{BB962C8B-B14F-4D97-AF65-F5344CB8AC3E}">
        <p14:creationId xmlns:p14="http://schemas.microsoft.com/office/powerpoint/2010/main" val="662113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 everyone. My name is Mohammad Hashemi from the University of Colorado Boulder and today I want to present our paper general</a:t>
            </a:r>
            <a:r>
              <a:rPr lang="en-US" baseline="0" dirty="0" smtClean="0"/>
              <a:t> domain adaptation through proportional progressive pseudo labeling.</a:t>
            </a:r>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a:t>
            </a:fld>
            <a:endParaRPr lang="en-US"/>
          </a:p>
        </p:txBody>
      </p:sp>
    </p:spTree>
    <p:extLst>
      <p:ext uri="{BB962C8B-B14F-4D97-AF65-F5344CB8AC3E}">
        <p14:creationId xmlns:p14="http://schemas.microsoft.com/office/powerpoint/2010/main" val="3789680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brings us to the last insight we want to discuss which is about the timing of inclusion of wrong predictions.</a:t>
            </a:r>
          </a:p>
          <a:p>
            <a:endParaRPr lang="en-US" dirty="0" smtClean="0"/>
          </a:p>
          <a:p>
            <a:r>
              <a:rPr lang="en-US" dirty="0" smtClean="0"/>
              <a:t>We argue that early inclusion of wrong samples into the training procedure deteriorates the model's performance on the target domain more than later inclusion.</a:t>
            </a:r>
          </a:p>
          <a:p>
            <a:endParaRPr lang="en-US" dirty="0" smtClean="0"/>
          </a:p>
          <a:p>
            <a:r>
              <a:rPr lang="en-US" dirty="0" smtClean="0"/>
              <a:t>And this is because of the same propagation phenomenon we explained for insight 2.</a:t>
            </a:r>
          </a:p>
          <a:p>
            <a:endParaRPr lang="en-US" dirty="0" smtClean="0"/>
          </a:p>
          <a:p>
            <a:r>
              <a:rPr lang="en-US" dirty="0" smtClean="0"/>
              <a:t>This can also be seen in this graph. </a:t>
            </a:r>
          </a:p>
          <a:p>
            <a:endParaRPr lang="en-US" dirty="0" smtClean="0"/>
          </a:p>
          <a:p>
            <a:r>
              <a:rPr lang="en-US" dirty="0" smtClean="0"/>
              <a:t>For this graph, we trained a model for 10 epochs on the correct target domain samples for 4 different domain adaptation tasks And in each case, we also included some wrong samples into the training procedure at different epochs. The x-axis shows the epoch we included the wrong samples and the y-axis shows how much accuracy decreases compared to when we include the wrong samples at the final epoch. </a:t>
            </a:r>
          </a:p>
          <a:p>
            <a:endParaRPr lang="en-US" dirty="0" smtClean="0"/>
          </a:p>
          <a:p>
            <a:r>
              <a:rPr lang="en-US" dirty="0" smtClean="0"/>
              <a:t>As you can see, the earlier the model gets trained on the wrong samples the more its accuracy decreases. </a:t>
            </a:r>
          </a:p>
          <a:p>
            <a:endParaRPr lang="en-US" dirty="0" smtClean="0"/>
          </a:p>
          <a:p>
            <a:r>
              <a:rPr lang="en-US" dirty="0" smtClean="0"/>
              <a:t> </a:t>
            </a:r>
          </a:p>
        </p:txBody>
      </p:sp>
      <p:sp>
        <p:nvSpPr>
          <p:cNvPr id="4" name="Slide Number Placeholder 3"/>
          <p:cNvSpPr>
            <a:spLocks noGrp="1"/>
          </p:cNvSpPr>
          <p:nvPr>
            <p:ph type="sldNum" sz="quarter" idx="10"/>
          </p:nvPr>
        </p:nvSpPr>
        <p:spPr/>
        <p:txBody>
          <a:bodyPr/>
          <a:lstStyle/>
          <a:p>
            <a:fld id="{0F18D230-421E-47D7-94BC-E7984CF18AB9}" type="slidenum">
              <a:rPr lang="en-US" smtClean="0"/>
              <a:t>10</a:t>
            </a:fld>
            <a:endParaRPr lang="en-US"/>
          </a:p>
        </p:txBody>
      </p:sp>
    </p:spTree>
    <p:extLst>
      <p:ext uri="{BB962C8B-B14F-4D97-AF65-F5344CB8AC3E}">
        <p14:creationId xmlns:p14="http://schemas.microsoft.com/office/powerpoint/2010/main" val="19128154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Based on the insights we talked about, we designed our method:</a:t>
            </a:r>
          </a:p>
          <a:p>
            <a:endParaRPr lang="en-US" dirty="0" smtClean="0"/>
          </a:p>
          <a:p>
            <a:r>
              <a:rPr lang="en-US" dirty="0" smtClean="0"/>
              <a:t>we first train the model on the source domain samples. Then in each iteration of our algorithm, we do the following steps:</a:t>
            </a:r>
          </a:p>
          <a:p>
            <a:endParaRPr lang="en-US" dirty="0" smtClean="0"/>
          </a:p>
          <a:p>
            <a:r>
              <a:rPr lang="en-US" dirty="0" smtClean="0"/>
              <a:t>We feed all of the target domain samples to the model.</a:t>
            </a:r>
          </a:p>
          <a:p>
            <a:endParaRPr lang="en-US" dirty="0" smtClean="0"/>
          </a:p>
          <a:p>
            <a:r>
              <a:rPr lang="en-US" dirty="0" smtClean="0"/>
              <a:t>And then we assign a pseudo-label to each of them which is the class index of the largest score the model outputs for each one.</a:t>
            </a:r>
          </a:p>
          <a:p>
            <a:endParaRPr lang="en-US" dirty="0" smtClean="0"/>
          </a:p>
          <a:p>
            <a:r>
              <a:rPr lang="en-US" dirty="0" smtClean="0"/>
              <a:t>Then, as we discussed, we want to exclude wrong predictions, or delay training on such samples, or reduce their impact on the model parameters:</a:t>
            </a:r>
          </a:p>
          <a:p>
            <a:endParaRPr lang="en-US" dirty="0" smtClean="0"/>
          </a:p>
          <a:p>
            <a:r>
              <a:rPr lang="en-US" dirty="0" smtClean="0"/>
              <a:t>So, we group the target domain samples based on their pseudo-labels and</a:t>
            </a:r>
          </a:p>
          <a:p>
            <a:endParaRPr lang="en-US" dirty="0" smtClean="0"/>
          </a:p>
          <a:p>
            <a:r>
              <a:rPr lang="en-US" dirty="0" smtClean="0"/>
              <a:t>Then we calculate the certainty score for each sample. </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11</a:t>
            </a:fld>
            <a:endParaRPr lang="en-US"/>
          </a:p>
        </p:txBody>
      </p:sp>
    </p:spTree>
    <p:extLst>
      <p:ext uri="{BB962C8B-B14F-4D97-AF65-F5344CB8AC3E}">
        <p14:creationId xmlns:p14="http://schemas.microsoft.com/office/powerpoint/2010/main" val="12059684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Then we want to assign a weight value to each sample to control its effect on the model parameters based on its certainty score.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In the first iteration, we assign a weight of zero to 90% of the samples that are least certain and a weight between .2 and 1 to the others. For the next iterations, we progressively, increase the size of samples with a weight greater than zero by 2% in each iteration. By doing so, we essentially postpone training the model on samples that are more likely to be wrong. Also for the ones which will be included in the training set their impact would be proportional to their chance of being predicted correctly. There is also another way we try to exclude wrong samples which is based on the guessed class proportions that we mentioned earlier.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Sitka Banner" panose="02000505000000020004" pitchFamily="2" charset="0"/>
              </a:rPr>
              <a:t>So we first, calculate the proportion of target domain samples with the same pseudo-label to the target domain sample size for all the classes.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Then, from each group with a class proportion larger than its expected value, we keep excluding the most uncertain predictions until the ratio of remaining samples becomes equal to our expected ratio. Because those samples also have a high chance to be wrong.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In the end, we select some random samples from the source domain and add them to the train set with a weight equal to 1 and train the model with MSE loss function on all of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12</a:t>
            </a:fld>
            <a:endParaRPr lang="en-US"/>
          </a:p>
        </p:txBody>
      </p:sp>
    </p:spTree>
    <p:extLst>
      <p:ext uri="{BB962C8B-B14F-4D97-AF65-F5344CB8AC3E}">
        <p14:creationId xmlns:p14="http://schemas.microsoft.com/office/powerpoint/2010/main" val="41302564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to see how our method</a:t>
            </a:r>
            <a:r>
              <a:rPr lang="en-US" baseline="0" dirty="0" smtClean="0"/>
              <a:t> actually improves the accuracy on the target domain we evaluated it on several different datasets.</a:t>
            </a:r>
          </a:p>
          <a:p>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13</a:t>
            </a:fld>
            <a:endParaRPr lang="en-US"/>
          </a:p>
        </p:txBody>
      </p:sp>
    </p:spTree>
    <p:extLst>
      <p:ext uri="{BB962C8B-B14F-4D97-AF65-F5344CB8AC3E}">
        <p14:creationId xmlns:p14="http://schemas.microsoft.com/office/powerpoint/2010/main" val="41791386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shows how our method performs on the CICIDS and Yahoo datasets compared to the other baselines. The task in these two datasets is to detect anomalies.</a:t>
            </a:r>
          </a:p>
          <a:p>
            <a:r>
              <a:rPr lang="en-US" dirty="0" smtClean="0"/>
              <a:t>As you can see </a:t>
            </a:r>
          </a:p>
          <a:p>
            <a:endParaRPr lang="en-US" dirty="0" smtClean="0"/>
          </a:p>
          <a:p>
            <a:r>
              <a:rPr lang="en-US" dirty="0" smtClean="0"/>
              <a:t>on the CICIDS dataset we are 62% better, </a:t>
            </a:r>
          </a:p>
          <a:p>
            <a:endParaRPr lang="en-US" dirty="0" smtClean="0"/>
          </a:p>
          <a:p>
            <a:r>
              <a:rPr lang="en-US" dirty="0" smtClean="0"/>
              <a:t>and on the Yahoo dataset, we are 19% better than the best baseline. </a:t>
            </a:r>
          </a:p>
          <a:p>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14</a:t>
            </a:fld>
            <a:endParaRPr lang="en-US"/>
          </a:p>
        </p:txBody>
      </p:sp>
    </p:spTree>
    <p:extLst>
      <p:ext uri="{BB962C8B-B14F-4D97-AF65-F5344CB8AC3E}">
        <p14:creationId xmlns:p14="http://schemas.microsoft.com/office/powerpoint/2010/main" val="23702265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also shows how our method performs compared to other baselines on the MDS, Office-31, and Office-Home datasets. </a:t>
            </a:r>
          </a:p>
          <a:p>
            <a:endParaRPr lang="en-US" dirty="0" smtClean="0"/>
          </a:p>
          <a:p>
            <a:r>
              <a:rPr lang="en-US" dirty="0" smtClean="0"/>
              <a:t>As You can see, on the MDS dataset we are 5% better than the best baseline.</a:t>
            </a:r>
          </a:p>
          <a:p>
            <a:endParaRPr lang="en-US" dirty="0" smtClean="0"/>
          </a:p>
          <a:p>
            <a:r>
              <a:rPr lang="en-US" dirty="0" smtClean="0"/>
              <a:t>And on the</a:t>
            </a:r>
            <a:r>
              <a:rPr lang="en-US" baseline="0" dirty="0" smtClean="0"/>
              <a:t> image datasets we can get results as good as the best baseline.</a:t>
            </a:r>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15</a:t>
            </a:fld>
            <a:endParaRPr lang="en-US"/>
          </a:p>
        </p:txBody>
      </p:sp>
    </p:spTree>
    <p:extLst>
      <p:ext uri="{BB962C8B-B14F-4D97-AF65-F5344CB8AC3E}">
        <p14:creationId xmlns:p14="http://schemas.microsoft.com/office/powerpoint/2010/main" val="24122207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this graph shows how sensitive our method is to the accuracy of the guessed class proportions. In this graph for 3 different tasks of the Office-31 dataset, we reported the accuracy of our method when there is no error, and when there are 10%, 20%, and 30% error in our guessed values compared to the real target domain class proportions. The right-most column of each group also shows what we can get without doing any domain adaptation.</a:t>
            </a:r>
          </a:p>
          <a:p>
            <a:endParaRPr lang="en-US" dirty="0" smtClean="0"/>
          </a:p>
          <a:p>
            <a:r>
              <a:rPr lang="en-US" dirty="0" smtClean="0"/>
              <a:t>As you can see in all the cases even when there is a 30% error in the guessed class proportions our method still improves the model performance compared to the case where we only train the model on the source domain samples.</a:t>
            </a:r>
            <a:br>
              <a:rPr lang="en-US" dirty="0" smtClean="0"/>
            </a:br>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16</a:t>
            </a:fld>
            <a:endParaRPr lang="en-US"/>
          </a:p>
        </p:txBody>
      </p:sp>
    </p:spTree>
    <p:extLst>
      <p:ext uri="{BB962C8B-B14F-4D97-AF65-F5344CB8AC3E}">
        <p14:creationId xmlns:p14="http://schemas.microsoft.com/office/powerpoint/2010/main" val="40638472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 conclusion, Proportional progressive pseudo labeling generalizes better than the other domain adaptation methods across different input types.</a:t>
            </a:r>
          </a:p>
          <a:p>
            <a:endParaRPr lang="en-US" dirty="0" smtClean="0"/>
          </a:p>
          <a:p>
            <a:r>
              <a:rPr lang="en-US" dirty="0" smtClean="0"/>
              <a:t>Using this technique we can get comparable results with the existing work on many image classification tasks</a:t>
            </a:r>
          </a:p>
          <a:p>
            <a:endParaRPr lang="en-US" dirty="0" smtClean="0"/>
          </a:p>
          <a:p>
            <a:r>
              <a:rPr lang="en-US" dirty="0" smtClean="0"/>
              <a:t>While significantly outperforming them on other tasks with up to 62% improvement for anomaly detection in network traffic.</a:t>
            </a:r>
          </a:p>
        </p:txBody>
      </p:sp>
      <p:sp>
        <p:nvSpPr>
          <p:cNvPr id="4" name="Slide Number Placeholder 3"/>
          <p:cNvSpPr>
            <a:spLocks noGrp="1"/>
          </p:cNvSpPr>
          <p:nvPr>
            <p:ph type="sldNum" sz="quarter" idx="10"/>
          </p:nvPr>
        </p:nvSpPr>
        <p:spPr/>
        <p:txBody>
          <a:bodyPr/>
          <a:lstStyle/>
          <a:p>
            <a:fld id="{0F18D230-421E-47D7-94BC-E7984CF18AB9}" type="slidenum">
              <a:rPr lang="en-US" smtClean="0"/>
              <a:t>17</a:t>
            </a:fld>
            <a:endParaRPr lang="en-US"/>
          </a:p>
        </p:txBody>
      </p:sp>
    </p:spTree>
    <p:extLst>
      <p:ext uri="{BB962C8B-B14F-4D97-AF65-F5344CB8AC3E}">
        <p14:creationId xmlns:p14="http://schemas.microsoft.com/office/powerpoint/2010/main" val="24967711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that’s it</a:t>
            </a:r>
            <a:r>
              <a:rPr lang="en-US" baseline="0" dirty="0" smtClean="0"/>
              <a:t> so let me know if you have any questions.</a:t>
            </a:r>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18</a:t>
            </a:fld>
            <a:endParaRPr lang="en-US"/>
          </a:p>
        </p:txBody>
      </p:sp>
    </p:spTree>
    <p:extLst>
      <p:ext uri="{BB962C8B-B14F-4D97-AF65-F5344CB8AC3E}">
        <p14:creationId xmlns:p14="http://schemas.microsoft.com/office/powerpoint/2010/main" val="1397969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know that, deep neural networks have been used to approach many different tasks such as object recognition, sentiment analysis, and anomaly detection.</a:t>
            </a:r>
          </a:p>
          <a:p>
            <a:endParaRPr lang="en-US" dirty="0" smtClean="0"/>
          </a:p>
          <a:p>
            <a:r>
              <a:rPr lang="en-US" dirty="0" smtClean="0"/>
              <a:t>But in order to get very good results, we need to train them on very large labeled datasets.</a:t>
            </a:r>
          </a:p>
          <a:p>
            <a:endParaRPr lang="en-US" dirty="0" smtClean="0"/>
          </a:p>
          <a:p>
            <a:r>
              <a:rPr lang="en-US" dirty="0" smtClean="0"/>
              <a:t>The problem is that labeling a huge dataset is expensive, time-consuming, and needs a human in the loop.</a:t>
            </a:r>
          </a:p>
          <a:p>
            <a:endParaRPr lang="en-US" dirty="0" smtClean="0"/>
          </a:p>
          <a:p>
            <a:r>
              <a:rPr lang="en-US" dirty="0" smtClean="0"/>
              <a:t>In addition, we can’t always label everything in advance.</a:t>
            </a:r>
            <a:r>
              <a:rPr lang="en-US" baseline="0" dirty="0" smtClean="0"/>
              <a:t> Like when we want to detect </a:t>
            </a:r>
            <a:r>
              <a:rPr lang="en-US" dirty="0" smtClean="0"/>
              <a:t>zero-day attacks in network traffic.</a:t>
            </a:r>
          </a:p>
        </p:txBody>
      </p:sp>
      <p:sp>
        <p:nvSpPr>
          <p:cNvPr id="4" name="Slide Number Placeholder 3"/>
          <p:cNvSpPr>
            <a:spLocks noGrp="1"/>
          </p:cNvSpPr>
          <p:nvPr>
            <p:ph type="sldNum" sz="quarter" idx="10"/>
          </p:nvPr>
        </p:nvSpPr>
        <p:spPr/>
        <p:txBody>
          <a:bodyPr/>
          <a:lstStyle/>
          <a:p>
            <a:fld id="{0F18D230-421E-47D7-94BC-E7984CF18AB9}" type="slidenum">
              <a:rPr lang="en-US" smtClean="0"/>
              <a:t>2</a:t>
            </a:fld>
            <a:endParaRPr lang="en-US"/>
          </a:p>
        </p:txBody>
      </p:sp>
    </p:spTree>
    <p:extLst>
      <p:ext uri="{BB962C8B-B14F-4D97-AF65-F5344CB8AC3E}">
        <p14:creationId xmlns:p14="http://schemas.microsoft.com/office/powerpoint/2010/main" val="4573547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potential solution to this issue is to train the model on a dataset similar to the target dataset that is already labeled.</a:t>
            </a:r>
          </a:p>
          <a:p>
            <a:endParaRPr lang="en-US" baseline="0" dirty="0" smtClean="0"/>
          </a:p>
          <a:p>
            <a:r>
              <a:rPr lang="en-US" baseline="0" dirty="0" smtClean="0"/>
              <a:t>But such a model doesn’t work well enough on the target dataset if the labeled dataset and target dataset are not coming from the same distribution and when there is a domain gap between them.</a:t>
            </a:r>
          </a:p>
          <a:p>
            <a:endParaRPr lang="en-US" baseline="0" dirty="0" smtClean="0"/>
          </a:p>
          <a:p>
            <a:r>
              <a:rPr lang="en-US" baseline="0" dirty="0" smtClean="0"/>
              <a:t>For example, we trained a model on the left images to classify images shown on the right side</a:t>
            </a:r>
          </a:p>
          <a:p>
            <a:endParaRPr lang="en-US" baseline="0" dirty="0" smtClean="0"/>
          </a:p>
          <a:p>
            <a:r>
              <a:rPr lang="en-US" baseline="0" dirty="0" smtClean="0"/>
              <a:t>And we trained another model on a network traffic containing network attacks shown on the left box to detect some other attacks shown on the right box</a:t>
            </a:r>
          </a:p>
          <a:p>
            <a:endParaRPr lang="en-US" baseline="0" dirty="0" smtClean="0"/>
          </a:p>
          <a:p>
            <a:r>
              <a:rPr lang="en-US" baseline="0" dirty="0" smtClean="0"/>
              <a:t>But as you can see, the results are not very good because of the domain shift between the source and the target domains and there is still some space for improvement.</a:t>
            </a:r>
          </a:p>
        </p:txBody>
      </p:sp>
      <p:sp>
        <p:nvSpPr>
          <p:cNvPr id="4" name="Slide Number Placeholder 3"/>
          <p:cNvSpPr>
            <a:spLocks noGrp="1"/>
          </p:cNvSpPr>
          <p:nvPr>
            <p:ph type="sldNum" sz="quarter" idx="10"/>
          </p:nvPr>
        </p:nvSpPr>
        <p:spPr/>
        <p:txBody>
          <a:bodyPr/>
          <a:lstStyle/>
          <a:p>
            <a:fld id="{0F18D230-421E-47D7-94BC-E7984CF18AB9}" type="slidenum">
              <a:rPr lang="en-US" smtClean="0"/>
              <a:t>3</a:t>
            </a:fld>
            <a:endParaRPr lang="en-US"/>
          </a:p>
        </p:txBody>
      </p:sp>
    </p:spTree>
    <p:extLst>
      <p:ext uri="{BB962C8B-B14F-4D97-AF65-F5344CB8AC3E}">
        <p14:creationId xmlns:p14="http://schemas.microsoft.com/office/powerpoint/2010/main" val="10351381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Unsupervised domain adaptation methods are used to address such problems to</a:t>
            </a:r>
          </a:p>
          <a:p>
            <a:endParaRPr lang="en-US" dirty="0" smtClean="0"/>
          </a:p>
          <a:p>
            <a:r>
              <a:rPr lang="en-US" dirty="0" smtClean="0"/>
              <a:t>mitigate the domain shift between a labeled source domain and an unlabeled target domain.</a:t>
            </a:r>
          </a:p>
          <a:p>
            <a:endParaRPr lang="en-US" dirty="0" smtClean="0"/>
          </a:p>
          <a:p>
            <a:r>
              <a:rPr lang="en-US" dirty="0" smtClean="0"/>
              <a:t>Recently, many different domain adaptation methods have been proposed like CAN and CDAN.</a:t>
            </a:r>
          </a:p>
          <a:p>
            <a:endParaRPr lang="en-US" dirty="0" smtClean="0"/>
          </a:p>
          <a:p>
            <a:r>
              <a:rPr lang="en-US" dirty="0" smtClean="0"/>
              <a:t>These methods work well when they are applied to the image inputs. </a:t>
            </a:r>
          </a:p>
          <a:p>
            <a:endParaRPr lang="en-US" dirty="0" smtClean="0"/>
          </a:p>
          <a:p>
            <a:r>
              <a:rPr lang="en-US" dirty="0" smtClean="0"/>
              <a:t>For example, on the image dataset we just mentioned after doing domain adaptation with the CAN approach model accuracy increases to 94% from 79%.</a:t>
            </a:r>
          </a:p>
          <a:p>
            <a:endParaRPr lang="en-US" dirty="0" smtClean="0"/>
          </a:p>
          <a:p>
            <a:r>
              <a:rPr lang="en-US" dirty="0" smtClean="0"/>
              <a:t>But the benefit of these methods is very limited when we apply them to other input types such as text or network traffic. </a:t>
            </a:r>
          </a:p>
          <a:p>
            <a:r>
              <a:rPr lang="en-US" dirty="0" smtClean="0"/>
              <a:t>For example, on the anomaly detection task, we mentioned CAN could only increase the F1 score to 0.1.</a:t>
            </a:r>
          </a:p>
          <a:p>
            <a:endParaRPr lang="en-US" dirty="0" smtClean="0"/>
          </a:p>
          <a:p>
            <a:r>
              <a:rPr lang="en-US" dirty="0" smtClean="0"/>
              <a:t>Therefore, existing domain adaptation methods can’t generalize well across different input types.</a:t>
            </a:r>
          </a:p>
        </p:txBody>
      </p:sp>
      <p:sp>
        <p:nvSpPr>
          <p:cNvPr id="4" name="Slide Number Placeholder 3"/>
          <p:cNvSpPr>
            <a:spLocks noGrp="1"/>
          </p:cNvSpPr>
          <p:nvPr>
            <p:ph type="sldNum" sz="quarter" idx="10"/>
          </p:nvPr>
        </p:nvSpPr>
        <p:spPr/>
        <p:txBody>
          <a:bodyPr/>
          <a:lstStyle/>
          <a:p>
            <a:fld id="{0F18D230-421E-47D7-94BC-E7984CF18AB9}" type="slidenum">
              <a:rPr lang="en-US" smtClean="0"/>
              <a:t>4</a:t>
            </a:fld>
            <a:endParaRPr lang="en-US"/>
          </a:p>
        </p:txBody>
      </p:sp>
    </p:spTree>
    <p:extLst>
      <p:ext uri="{BB962C8B-B14F-4D97-AF65-F5344CB8AC3E}">
        <p14:creationId xmlns:p14="http://schemas.microsoft.com/office/powerpoint/2010/main" val="2992255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 the rest of this presentation, we want to see how we can build a more general domain adaptation method that can be applied to several different input types, such as images, text, and network traffic.</a:t>
            </a:r>
          </a:p>
        </p:txBody>
      </p:sp>
      <p:sp>
        <p:nvSpPr>
          <p:cNvPr id="4" name="Slide Number Placeholder 3"/>
          <p:cNvSpPr>
            <a:spLocks noGrp="1"/>
          </p:cNvSpPr>
          <p:nvPr>
            <p:ph type="sldNum" sz="quarter" idx="10"/>
          </p:nvPr>
        </p:nvSpPr>
        <p:spPr/>
        <p:txBody>
          <a:bodyPr/>
          <a:lstStyle/>
          <a:p>
            <a:fld id="{0F18D230-421E-47D7-94BC-E7984CF18AB9}" type="slidenum">
              <a:rPr lang="en-US" smtClean="0"/>
              <a:t>5</a:t>
            </a:fld>
            <a:endParaRPr lang="en-US"/>
          </a:p>
        </p:txBody>
      </p:sp>
    </p:spTree>
    <p:extLst>
      <p:ext uri="{BB962C8B-B14F-4D97-AF65-F5344CB8AC3E}">
        <p14:creationId xmlns:p14="http://schemas.microsoft.com/office/powerpoint/2010/main" val="1033491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 nutshell, we want to assign pseudo-labels to the target domain samples directly based on the model predictions and train the model with them</a:t>
            </a:r>
          </a:p>
          <a:p>
            <a:endParaRPr lang="en-US" dirty="0" smtClean="0"/>
          </a:p>
          <a:p>
            <a:r>
              <a:rPr lang="en-US" dirty="0" smtClean="0"/>
              <a:t>While excluding samples with more likely wrong pseudo-labels from the train set</a:t>
            </a:r>
          </a:p>
          <a:p>
            <a:endParaRPr lang="en-US" dirty="0" smtClean="0"/>
          </a:p>
          <a:p>
            <a:r>
              <a:rPr lang="en-US" dirty="0" smtClean="0"/>
              <a:t>Or postponing training on such samples.</a:t>
            </a:r>
          </a:p>
          <a:p>
            <a:endParaRPr lang="en-US" dirty="0" smtClean="0"/>
          </a:p>
          <a:p>
            <a:r>
              <a:rPr lang="en-US" dirty="0" smtClean="0"/>
              <a:t>For this purpose, we assume that we can guess the proportion of target domain samples that belongs to each class. At the end of this presentation, we show how sensitive our approach is to the accuracy of this guess. </a:t>
            </a:r>
          </a:p>
        </p:txBody>
      </p:sp>
      <p:sp>
        <p:nvSpPr>
          <p:cNvPr id="4" name="Slide Number Placeholder 3"/>
          <p:cNvSpPr>
            <a:spLocks noGrp="1"/>
          </p:cNvSpPr>
          <p:nvPr>
            <p:ph type="sldNum" sz="quarter" idx="10"/>
          </p:nvPr>
        </p:nvSpPr>
        <p:spPr/>
        <p:txBody>
          <a:bodyPr/>
          <a:lstStyle/>
          <a:p>
            <a:fld id="{0F18D230-421E-47D7-94BC-E7984CF18AB9}" type="slidenum">
              <a:rPr lang="en-US" smtClean="0"/>
              <a:t>6</a:t>
            </a:fld>
            <a:endParaRPr lang="en-US"/>
          </a:p>
        </p:txBody>
      </p:sp>
    </p:spTree>
    <p:extLst>
      <p:ext uri="{BB962C8B-B14F-4D97-AF65-F5344CB8AC3E}">
        <p14:creationId xmlns:p14="http://schemas.microsoft.com/office/powerpoint/2010/main" val="253712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getting into the details of our method we want to first provide some insights that helped us to design it.</a:t>
            </a:r>
            <a:r>
              <a:rPr lang="en-US" baseline="0" dirty="0" smtClean="0"/>
              <a:t> </a:t>
            </a:r>
            <a:r>
              <a:rPr lang="en-US" dirty="0" smtClean="0"/>
              <a:t>The first insight is about the loss function we use to train the model. After assigning pseudo-labels to the target domain samples, there are two ways to train the model. </a:t>
            </a:r>
          </a:p>
          <a:p>
            <a:endParaRPr lang="en-US" dirty="0" smtClean="0"/>
          </a:p>
          <a:p>
            <a:r>
              <a:rPr lang="en-US" dirty="0" smtClean="0"/>
              <a:t>We can add a </a:t>
            </a:r>
            <a:r>
              <a:rPr lang="en-US" dirty="0" err="1" smtClean="0"/>
              <a:t>Softmax</a:t>
            </a:r>
            <a:r>
              <a:rPr lang="en-US" dirty="0" smtClean="0"/>
              <a:t> layer to the model and train it with the cross-entropy loss, </a:t>
            </a:r>
          </a:p>
          <a:p>
            <a:endParaRPr lang="en-US" dirty="0" smtClean="0"/>
          </a:p>
          <a:p>
            <a:r>
              <a:rPr lang="en-US" dirty="0" smtClean="0"/>
              <a:t>or we can minimize the distance of the final layer of the network and the one-hot encodings of pseudo-labels with the help of the mean square error. </a:t>
            </a:r>
          </a:p>
          <a:p>
            <a:endParaRPr lang="en-US" dirty="0" smtClean="0"/>
          </a:p>
          <a:p>
            <a:r>
              <a:rPr lang="en-US" dirty="0" smtClean="0"/>
              <a:t>We argue here that for such a setting mean square error is a better choice. </a:t>
            </a:r>
          </a:p>
          <a:p>
            <a:endParaRPr lang="en-US" dirty="0" smtClean="0"/>
          </a:p>
          <a:p>
            <a:r>
              <a:rPr lang="en-US" dirty="0" smtClean="0"/>
              <a:t>The problem with the cross-entropy loss is that there is no one-to-one mapping between the outputs of the </a:t>
            </a:r>
            <a:r>
              <a:rPr lang="en-US" dirty="0" err="1" smtClean="0"/>
              <a:t>softmax</a:t>
            </a:r>
            <a:r>
              <a:rPr lang="en-US" dirty="0" smtClean="0"/>
              <a:t> layer and the logits. </a:t>
            </a:r>
          </a:p>
          <a:p>
            <a:endParaRPr lang="en-US" dirty="0" smtClean="0"/>
          </a:p>
          <a:p>
            <a:r>
              <a:rPr lang="en-US" dirty="0" smtClean="0"/>
              <a:t>This means that the points that belong to the same class can build multiple clusters. </a:t>
            </a:r>
          </a:p>
          <a:p>
            <a:endParaRPr lang="en-US" dirty="0" smtClean="0"/>
          </a:p>
          <a:p>
            <a:r>
              <a:rPr lang="en-US" dirty="0" smtClean="0"/>
              <a:t>More specifically, the source samples and target samples that have the same label might fall into multiple clusters.</a:t>
            </a:r>
          </a:p>
          <a:p>
            <a:endParaRPr lang="en-US" dirty="0" smtClean="0"/>
          </a:p>
          <a:p>
            <a:r>
              <a:rPr lang="en-US" dirty="0" smtClean="0"/>
              <a:t>On the other hand, when we use MSE, all the points that have the same label fall into one cluster. </a:t>
            </a:r>
          </a:p>
          <a:p>
            <a:endParaRPr lang="en-US" dirty="0" smtClean="0"/>
          </a:p>
          <a:p>
            <a:r>
              <a:rPr lang="en-US" dirty="0" smtClean="0"/>
              <a:t>This characteristic is more desirable as it mitigates the domain gap between the source and the target samples at logit space.</a:t>
            </a:r>
          </a:p>
        </p:txBody>
      </p:sp>
      <p:sp>
        <p:nvSpPr>
          <p:cNvPr id="4" name="Slide Number Placeholder 3"/>
          <p:cNvSpPr>
            <a:spLocks noGrp="1"/>
          </p:cNvSpPr>
          <p:nvPr>
            <p:ph type="sldNum" sz="quarter" idx="10"/>
          </p:nvPr>
        </p:nvSpPr>
        <p:spPr/>
        <p:txBody>
          <a:bodyPr/>
          <a:lstStyle/>
          <a:p>
            <a:fld id="{0F18D230-421E-47D7-94BC-E7984CF18AB9}" type="slidenum">
              <a:rPr lang="en-US" smtClean="0"/>
              <a:t>7</a:t>
            </a:fld>
            <a:endParaRPr lang="en-US"/>
          </a:p>
        </p:txBody>
      </p:sp>
    </p:spTree>
    <p:extLst>
      <p:ext uri="{BB962C8B-B14F-4D97-AF65-F5344CB8AC3E}">
        <p14:creationId xmlns:p14="http://schemas.microsoft.com/office/powerpoint/2010/main" val="2818663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insight is that when we only train a model on correct target domain samples it gradually reduces the target error. So suppose that we have a model pre-trained on the source domain.</a:t>
            </a:r>
          </a:p>
          <a:p>
            <a:endParaRPr lang="en-US" dirty="0" smtClean="0"/>
          </a:p>
          <a:p>
            <a:r>
              <a:rPr lang="en-US" dirty="0" smtClean="0"/>
              <a:t>Also, suppose that we have 3 target domain samples from one class that fall in close proximity of each other at some middle representation of the network. Suppose that the model predicts one of them correctly and the other ones are predicted incorrectly.</a:t>
            </a:r>
          </a:p>
          <a:p>
            <a:endParaRPr lang="en-US" dirty="0" smtClean="0"/>
          </a:p>
          <a:p>
            <a:r>
              <a:rPr lang="en-US" dirty="0" smtClean="0"/>
              <a:t>When we only train the model on the correct samples, then the model learns that the points in close proximity of these points are also more likely to be from the same class </a:t>
            </a:r>
          </a:p>
          <a:p>
            <a:endParaRPr lang="en-US" dirty="0" smtClean="0"/>
          </a:p>
          <a:p>
            <a:r>
              <a:rPr lang="en-US" dirty="0" smtClean="0"/>
              <a:t>and potentially some of them will get a correct pseudo-label in the next iteration.</a:t>
            </a:r>
          </a:p>
          <a:p>
            <a:endParaRPr lang="en-US" dirty="0" smtClean="0"/>
          </a:p>
          <a:p>
            <a:r>
              <a:rPr lang="en-US" dirty="0" smtClean="0"/>
              <a:t>This effect gets propagated to the other close points in the next iterations. </a:t>
            </a:r>
          </a:p>
          <a:p>
            <a:endParaRPr lang="en-US" dirty="0" smtClean="0"/>
          </a:p>
          <a:p>
            <a:r>
              <a:rPr lang="en-US" dirty="0" smtClean="0"/>
              <a:t>Therefore, after assigning pseudo-labels to the target domain samples based on model predictions, excluding wrong samples, and training only on correct samples we can progressively reduce the target error. Using this technique we could get results better than any other existing work for many different domain adaptation tasks.</a:t>
            </a:r>
          </a:p>
          <a:p>
            <a:endParaRPr lang="en-US" dirty="0" smtClean="0"/>
          </a:p>
          <a:p>
            <a:r>
              <a:rPr lang="en-US" dirty="0" smtClean="0"/>
              <a:t>But the problem is that there is no straightforward way to determine which predictions are wrong to exclude them from the training procedure as we don’t know the target domain labels. But as we show in the next insight we can define an uncertainty metric to help us determine which cases are more likely to be wrong.</a:t>
            </a:r>
          </a:p>
        </p:txBody>
      </p:sp>
      <p:sp>
        <p:nvSpPr>
          <p:cNvPr id="4" name="Slide Number Placeholder 3"/>
          <p:cNvSpPr>
            <a:spLocks noGrp="1"/>
          </p:cNvSpPr>
          <p:nvPr>
            <p:ph type="sldNum" sz="quarter" idx="10"/>
          </p:nvPr>
        </p:nvSpPr>
        <p:spPr/>
        <p:txBody>
          <a:bodyPr/>
          <a:lstStyle/>
          <a:p>
            <a:fld id="{0F18D230-421E-47D7-94BC-E7984CF18AB9}" type="slidenum">
              <a:rPr lang="en-US" smtClean="0"/>
              <a:t>8</a:t>
            </a:fld>
            <a:endParaRPr lang="en-US"/>
          </a:p>
        </p:txBody>
      </p:sp>
    </p:spTree>
    <p:extLst>
      <p:ext uri="{BB962C8B-B14F-4D97-AF65-F5344CB8AC3E}">
        <p14:creationId xmlns:p14="http://schemas.microsoft.com/office/powerpoint/2010/main" val="3940637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define the certainty score as the difference between the two largest scores that the model outputs for each sample. </a:t>
            </a:r>
          </a:p>
          <a:p>
            <a:endParaRPr lang="en-US" dirty="0" smtClean="0"/>
          </a:p>
          <a:p>
            <a:r>
              <a:rPr lang="en-US" dirty="0" smtClean="0"/>
              <a:t>Among the samples with the same pseudo-label, there is a relation between this certainty score and the chance of being predicted wrongly.</a:t>
            </a:r>
          </a:p>
          <a:p>
            <a:endParaRPr lang="en-US" dirty="0" smtClean="0"/>
          </a:p>
          <a:p>
            <a:r>
              <a:rPr lang="en-US" dirty="0" smtClean="0"/>
              <a:t>When the certainty score decreases, the two largest scores that the model outputs get closer to each other, which means that the model is less certain about its prediction which means that it’s more likely to be a wrong prediction.</a:t>
            </a:r>
          </a:p>
          <a:p>
            <a:endParaRPr lang="en-US" dirty="0" smtClean="0"/>
          </a:p>
          <a:p>
            <a:r>
              <a:rPr lang="en-US" dirty="0" smtClean="0"/>
              <a:t>This relation can also be seen in this graph. In this graph, the x-axis shows the certainty score and the y-axis shows the percentage of the target samples that are predicted wrongly and have the same pseudo-label. We showed these ratios for 4 different domain adaptation tasks. As you can see, when the certainty score decreases the wrong ratio increases for all of the tasks.</a:t>
            </a:r>
            <a:r>
              <a:rPr lang="en-US" baseline="0" dirty="0" smtClean="0"/>
              <a:t> </a:t>
            </a:r>
            <a:r>
              <a:rPr lang="en-US" dirty="0" smtClean="0"/>
              <a:t>Using this certainty score, we can determine which cases are more likely to be wrong, but we can’t be 100% sure about them, and therefore it might be inevitable to assign some wrong pseudo-labels to some of the target samples and train the model on them.</a:t>
            </a:r>
          </a:p>
        </p:txBody>
      </p:sp>
      <p:sp>
        <p:nvSpPr>
          <p:cNvPr id="4" name="Slide Number Placeholder 3"/>
          <p:cNvSpPr>
            <a:spLocks noGrp="1"/>
          </p:cNvSpPr>
          <p:nvPr>
            <p:ph type="sldNum" sz="quarter" idx="10"/>
          </p:nvPr>
        </p:nvSpPr>
        <p:spPr/>
        <p:txBody>
          <a:bodyPr/>
          <a:lstStyle/>
          <a:p>
            <a:fld id="{0F18D230-421E-47D7-94BC-E7984CF18AB9}" type="slidenum">
              <a:rPr lang="en-US" smtClean="0"/>
              <a:t>9</a:t>
            </a:fld>
            <a:endParaRPr lang="en-US"/>
          </a:p>
        </p:txBody>
      </p:sp>
    </p:spTree>
    <p:extLst>
      <p:ext uri="{BB962C8B-B14F-4D97-AF65-F5344CB8AC3E}">
        <p14:creationId xmlns:p14="http://schemas.microsoft.com/office/powerpoint/2010/main" val="2456802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BFD7415-345C-4D58-8FFC-90D505D3400A}"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3462421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FD7415-345C-4D58-8FFC-90D505D3400A}"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4125367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FD7415-345C-4D58-8FFC-90D505D3400A}"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258979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5695392" y="804689"/>
            <a:ext cx="6114805" cy="5239976"/>
          </a:xfrm>
        </p:spPr>
        <p:txBody>
          <a:bodyPr/>
          <a:lstStyle>
            <a:lvl1pPr marL="2286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1pPr>
            <a:lvl2pPr marL="6858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2pPr>
            <a:lvl3pPr marL="11430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3pPr>
            <a:lvl4pPr marL="16002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4pPr>
            <a:lvl5pPr marL="20574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EBFD7415-345C-4D58-8FFC-90D505D3400A}"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dirty="0"/>
          </a:p>
        </p:txBody>
      </p:sp>
      <p:sp>
        <p:nvSpPr>
          <p:cNvPr id="8" name="Date Placeholder 3"/>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E0610C-4ECD-4842-8A6C-DEB93E7CE85D}" type="datetimeFigureOut">
              <a:rPr lang="en-US" smtClean="0"/>
              <a:pPr/>
              <a:t>12/14/2020</a:t>
            </a:fld>
            <a:endParaRPr lang="en-US"/>
          </a:p>
        </p:txBody>
      </p:sp>
      <p:sp>
        <p:nvSpPr>
          <p:cNvPr id="10" name="Rectangle 9"/>
          <p:cNvSpPr/>
          <p:nvPr userDrawn="1"/>
        </p:nvSpPr>
        <p:spPr>
          <a:xfrm>
            <a:off x="0" y="0"/>
            <a:ext cx="52314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nvGrpSpPr>
          <p:cNvPr id="11" name="Group 10"/>
          <p:cNvGrpSpPr/>
          <p:nvPr userDrawn="1"/>
        </p:nvGrpSpPr>
        <p:grpSpPr>
          <a:xfrm>
            <a:off x="471638" y="5780897"/>
            <a:ext cx="4759785" cy="786063"/>
            <a:chOff x="471638" y="5780897"/>
            <a:chExt cx="4759785" cy="786063"/>
          </a:xfrm>
        </p:grpSpPr>
        <p:cxnSp>
          <p:nvCxnSpPr>
            <p:cNvPr id="12" name="Straight Connector 11"/>
            <p:cNvCxnSpPr/>
            <p:nvPr/>
          </p:nvCxnSpPr>
          <p:spPr>
            <a:xfrm>
              <a:off x="471638" y="5780897"/>
              <a:ext cx="4759785" cy="0"/>
            </a:xfrm>
            <a:prstGeom prst="line">
              <a:avLst/>
            </a:prstGeom>
            <a:ln w="146050">
              <a:solidFill>
                <a:schemeClr val="accent4">
                  <a:lumMod val="40000"/>
                  <a:lumOff val="60000"/>
                </a:schemeClr>
              </a:solidFill>
              <a:headEnd type="diamond"/>
            </a:ln>
            <a:effectLst>
              <a:outerShdw blurRad="50800" dist="50800" dir="5400000" algn="ctr" rotWithShape="0">
                <a:srgbClr val="000000">
                  <a:alpha val="30000"/>
                </a:srgbClr>
              </a:outerShdw>
            </a:effectLst>
          </p:spPr>
          <p:style>
            <a:lnRef idx="1">
              <a:schemeClr val="accent5"/>
            </a:lnRef>
            <a:fillRef idx="0">
              <a:schemeClr val="accent5"/>
            </a:fillRef>
            <a:effectRef idx="0">
              <a:schemeClr val="accent5"/>
            </a:effectRef>
            <a:fontRef idx="minor">
              <a:schemeClr val="tx1"/>
            </a:fontRef>
          </p:style>
        </p:cxnSp>
        <p:cxnSp>
          <p:nvCxnSpPr>
            <p:cNvPr id="13" name="Straight Connector 12"/>
            <p:cNvCxnSpPr/>
            <p:nvPr/>
          </p:nvCxnSpPr>
          <p:spPr>
            <a:xfrm>
              <a:off x="1260909" y="6173929"/>
              <a:ext cx="3970514" cy="0"/>
            </a:xfrm>
            <a:prstGeom prst="line">
              <a:avLst/>
            </a:prstGeom>
            <a:ln w="146050">
              <a:solidFill>
                <a:schemeClr val="accent4">
                  <a:lumMod val="60000"/>
                  <a:lumOff val="40000"/>
                </a:schemeClr>
              </a:solidFill>
              <a:headEnd type="diamond"/>
            </a:ln>
            <a:effectLst>
              <a:outerShdw blurRad="50800" dist="50800" dir="5400000" algn="ctr" rotWithShape="0">
                <a:srgbClr val="000000">
                  <a:alpha val="30000"/>
                </a:srgbClr>
              </a:outerShdw>
            </a:effectLst>
          </p:spPr>
          <p:style>
            <a:lnRef idx="1">
              <a:schemeClr val="accent5"/>
            </a:lnRef>
            <a:fillRef idx="0">
              <a:schemeClr val="accent5"/>
            </a:fillRef>
            <a:effectRef idx="0">
              <a:schemeClr val="accent5"/>
            </a:effectRef>
            <a:fontRef idx="minor">
              <a:schemeClr val="tx1"/>
            </a:fontRef>
          </p:style>
        </p:cxnSp>
        <p:cxnSp>
          <p:nvCxnSpPr>
            <p:cNvPr id="14" name="Straight Connector 13"/>
            <p:cNvCxnSpPr/>
            <p:nvPr/>
          </p:nvCxnSpPr>
          <p:spPr>
            <a:xfrm>
              <a:off x="2021305" y="6566960"/>
              <a:ext cx="3210118" cy="0"/>
            </a:xfrm>
            <a:prstGeom prst="line">
              <a:avLst/>
            </a:prstGeom>
            <a:ln w="146050">
              <a:solidFill>
                <a:schemeClr val="accent2">
                  <a:lumMod val="40000"/>
                  <a:lumOff val="60000"/>
                </a:schemeClr>
              </a:solidFill>
              <a:headEnd type="diamond"/>
            </a:ln>
            <a:effectLst>
              <a:outerShdw blurRad="50800" dist="50800" dir="5400000" algn="ctr" rotWithShape="0">
                <a:srgbClr val="000000">
                  <a:alpha val="30000"/>
                </a:srgbClr>
              </a:outerShdw>
            </a:effectLst>
          </p:spPr>
          <p:style>
            <a:lnRef idx="1">
              <a:schemeClr val="accent5"/>
            </a:lnRef>
            <a:fillRef idx="0">
              <a:schemeClr val="accent5"/>
            </a:fillRef>
            <a:effectRef idx="0">
              <a:schemeClr val="accent5"/>
            </a:effectRef>
            <a:fontRef idx="minor">
              <a:schemeClr val="tx1"/>
            </a:fontRef>
          </p:style>
        </p:cxnSp>
      </p:grpSp>
      <p:sp>
        <p:nvSpPr>
          <p:cNvPr id="2" name="Title 1"/>
          <p:cNvSpPr>
            <a:spLocks noGrp="1"/>
          </p:cNvSpPr>
          <p:nvPr>
            <p:ph type="title"/>
          </p:nvPr>
        </p:nvSpPr>
        <p:spPr>
          <a:xfrm>
            <a:off x="796937" y="2766218"/>
            <a:ext cx="3637547" cy="1325563"/>
          </a:xfrm>
        </p:spPr>
        <p:txBody>
          <a:bodyPr/>
          <a:lstStyle>
            <a:lvl1pPr algn="ctr">
              <a:defRPr>
                <a:solidFill>
                  <a:schemeClr val="bg1"/>
                </a:solidFill>
                <a:effectLst>
                  <a:outerShdw blurRad="38100" dist="38100" dir="2700000" algn="tl">
                    <a:srgbClr val="000000">
                      <a:alpha val="43137"/>
                    </a:srgbClr>
                  </a:outerShdw>
                </a:effectLst>
                <a:latin typeface="Bernard MT Condensed" panose="02050806060905020404" pitchFamily="18"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23171980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BFD7415-345C-4D58-8FFC-90D505D3400A}" type="datetimeFigureOut">
              <a:rPr lang="en-US" smtClean="0"/>
              <a:t>12/14/2020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3529573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BFD7415-345C-4D58-8FFC-90D505D3400A}" type="datetimeFigureOut">
              <a:rPr lang="en-US" smtClean="0"/>
              <a:t>12/14/2020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4206473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BFD7415-345C-4D58-8FFC-90D505D3400A}" type="datetimeFigureOut">
              <a:rPr lang="en-US" smtClean="0"/>
              <a:t>12/14/2020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845394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BFD7415-345C-4D58-8FFC-90D505D3400A}" type="datetimeFigureOut">
              <a:rPr lang="en-US" smtClean="0"/>
              <a:t>12/14/2020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3663200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FD7415-345C-4D58-8FFC-90D505D3400A}" type="datetimeFigureOut">
              <a:rPr lang="en-US" smtClean="0"/>
              <a:t>12/14/2020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252961775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BFD7415-345C-4D58-8FFC-90D505D3400A}" type="datetimeFigureOut">
              <a:rPr lang="en-US" smtClean="0"/>
              <a:t>12/14/2020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447339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BFD7415-345C-4D58-8FFC-90D505D3400A}" type="datetimeFigureOut">
              <a:rPr lang="en-US" smtClean="0"/>
              <a:t>12/14/2020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639639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FD7415-345C-4D58-8FFC-90D505D3400A}" type="datetimeFigureOut">
              <a:rPr lang="en-US" smtClean="0"/>
              <a:t>12/14/2020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4C56A3-803C-4812-A47E-01BF09B22DDE}" type="slidenum">
              <a:rPr lang="en-US" smtClean="0"/>
              <a:t>‹#›</a:t>
            </a:fld>
            <a:endParaRPr lang="en-US"/>
          </a:p>
        </p:txBody>
      </p:sp>
    </p:spTree>
    <p:extLst>
      <p:ext uri="{BB962C8B-B14F-4D97-AF65-F5344CB8AC3E}">
        <p14:creationId xmlns:p14="http://schemas.microsoft.com/office/powerpoint/2010/main" val="2988541190"/>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jpeg"/><Relationship Id="rId3" Type="http://schemas.openxmlformats.org/officeDocument/2006/relationships/image" Target="../media/image1.jpg"/><Relationship Id="rId7" Type="http://schemas.openxmlformats.org/officeDocument/2006/relationships/image" Target="../media/image5.jpeg"/><Relationship Id="rId12"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4.jpg"/><Relationship Id="rId11" Type="http://schemas.openxmlformats.org/officeDocument/2006/relationships/image" Target="../media/image9.jpeg"/><Relationship Id="rId5" Type="http://schemas.openxmlformats.org/officeDocument/2006/relationships/image" Target="../media/image3.jpeg"/><Relationship Id="rId10" Type="http://schemas.openxmlformats.org/officeDocument/2006/relationships/image" Target="../media/image8.jpg"/><Relationship Id="rId4" Type="http://schemas.openxmlformats.org/officeDocument/2006/relationships/image" Target="../media/image2.jpg"/><Relationship Id="rId9" Type="http://schemas.openxmlformats.org/officeDocument/2006/relationships/image" Target="../media/image7.jpeg"/><Relationship Id="rId14" Type="http://schemas.openxmlformats.org/officeDocument/2006/relationships/image" Target="../media/image12.jpeg"/></Relationships>
</file>

<file path=ppt/slides/_rels/slide4.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jpeg"/><Relationship Id="rId3" Type="http://schemas.openxmlformats.org/officeDocument/2006/relationships/image" Target="../media/image1.jpg"/><Relationship Id="rId7" Type="http://schemas.openxmlformats.org/officeDocument/2006/relationships/image" Target="../media/image5.jpeg"/><Relationship Id="rId12"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4.jpg"/><Relationship Id="rId11" Type="http://schemas.openxmlformats.org/officeDocument/2006/relationships/image" Target="../media/image9.jpeg"/><Relationship Id="rId5" Type="http://schemas.openxmlformats.org/officeDocument/2006/relationships/image" Target="../media/image3.jpeg"/><Relationship Id="rId10" Type="http://schemas.openxmlformats.org/officeDocument/2006/relationships/image" Target="../media/image8.jpg"/><Relationship Id="rId4" Type="http://schemas.openxmlformats.org/officeDocument/2006/relationships/image" Target="../media/image2.jpg"/><Relationship Id="rId9" Type="http://schemas.openxmlformats.org/officeDocument/2006/relationships/image" Target="../media/image7.jpeg"/><Relationship Id="rId14" Type="http://schemas.openxmlformats.org/officeDocument/2006/relationships/image" Target="../media/image1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rot="2700952">
            <a:off x="749510" y="754216"/>
            <a:ext cx="2299427" cy="2299427"/>
          </a:xfrm>
          <a:prstGeom prst="rect">
            <a:avLst/>
          </a:prstGeom>
          <a:noFill/>
          <a:ln w="254000" cap="flat" cmpd="sng" algn="ctr">
            <a:solidFill>
              <a:schemeClr val="accent4"/>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10" name="Rectangle 9"/>
          <p:cNvSpPr/>
          <p:nvPr/>
        </p:nvSpPr>
        <p:spPr>
          <a:xfrm rot="2700952">
            <a:off x="1483590" y="3948519"/>
            <a:ext cx="808068" cy="808068"/>
          </a:xfrm>
          <a:prstGeom prst="rect">
            <a:avLst/>
          </a:prstGeom>
          <a:noFill/>
          <a:ln w="127000" cap="flat" cmpd="sng" algn="ctr">
            <a:solidFill>
              <a:schemeClr val="accent2"/>
            </a:solidFill>
            <a:prstDash val="solid"/>
            <a:miter lim="800000"/>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6" name="Title 1"/>
          <p:cNvSpPr txBox="1">
            <a:spLocks/>
          </p:cNvSpPr>
          <p:nvPr/>
        </p:nvSpPr>
        <p:spPr>
          <a:xfrm>
            <a:off x="1442167" y="1209490"/>
            <a:ext cx="10557408" cy="1388877"/>
          </a:xfrm>
          <a:prstGeom prst="rect">
            <a:avLst/>
          </a:prstGeom>
          <a:solidFill>
            <a:schemeClr val="bg1"/>
          </a:solidFill>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accent1"/>
                </a:solidFill>
                <a:latin typeface="Bernard MT Condensed" panose="02050806060905020404" pitchFamily="18" charset="0"/>
              </a:rPr>
              <a:t>General Domain Adaptation Through Proportional Progressive Pseudo Labeling</a:t>
            </a:r>
          </a:p>
        </p:txBody>
      </p:sp>
      <p:sp>
        <p:nvSpPr>
          <p:cNvPr id="9" name="Rectangle 8"/>
          <p:cNvSpPr/>
          <p:nvPr/>
        </p:nvSpPr>
        <p:spPr>
          <a:xfrm>
            <a:off x="1714465" y="4057072"/>
            <a:ext cx="5450127" cy="584775"/>
          </a:xfrm>
          <a:prstGeom prst="rect">
            <a:avLst/>
          </a:prstGeom>
          <a:solidFill>
            <a:schemeClr val="bg1"/>
          </a:solidFill>
        </p:spPr>
        <p:txBody>
          <a:bodyPr wrap="square">
            <a:spAutoFit/>
          </a:bodyPr>
          <a:lstStyle/>
          <a:p>
            <a:r>
              <a:rPr lang="en-US" sz="3200" b="1" dirty="0">
                <a:latin typeface="Brush Script MT" panose="03060802040406070304" pitchFamily="66" charset="0"/>
              </a:rPr>
              <a:t>Mohammad </a:t>
            </a:r>
            <a:r>
              <a:rPr lang="en-US" sz="3200" b="1" dirty="0" smtClean="0">
                <a:latin typeface="Brush Script MT" panose="03060802040406070304" pitchFamily="66" charset="0"/>
              </a:rPr>
              <a:t>Hashemi, Eric Keller</a:t>
            </a:r>
            <a:endParaRPr lang="en-US" sz="3200" b="1" dirty="0">
              <a:latin typeface="Brush Script MT" panose="03060802040406070304" pitchFamily="66" charset="0"/>
            </a:endParaRPr>
          </a:p>
        </p:txBody>
      </p:sp>
      <p:sp>
        <p:nvSpPr>
          <p:cNvPr id="14" name="Rectangle 13"/>
          <p:cNvSpPr/>
          <p:nvPr/>
        </p:nvSpPr>
        <p:spPr>
          <a:xfrm rot="2700952">
            <a:off x="1483589" y="5258910"/>
            <a:ext cx="808068" cy="808068"/>
          </a:xfrm>
          <a:prstGeom prst="rect">
            <a:avLst/>
          </a:prstGeom>
          <a:noFill/>
          <a:ln w="127000" cap="flat" cmpd="sng" algn="ctr">
            <a:solidFill>
              <a:schemeClr val="accent2">
                <a:lumMod val="50000"/>
              </a:schemeClr>
            </a:solidFill>
            <a:prstDash val="solid"/>
            <a:miter lim="800000"/>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15" name="Rectangle 14"/>
          <p:cNvSpPr/>
          <p:nvPr/>
        </p:nvSpPr>
        <p:spPr>
          <a:xfrm>
            <a:off x="1702890" y="5391566"/>
            <a:ext cx="4072722" cy="523220"/>
          </a:xfrm>
          <a:prstGeom prst="rect">
            <a:avLst/>
          </a:prstGeom>
          <a:solidFill>
            <a:schemeClr val="bg1"/>
          </a:solidFill>
        </p:spPr>
        <p:txBody>
          <a:bodyPr wrap="square">
            <a:spAutoFit/>
          </a:bodyPr>
          <a:lstStyle/>
          <a:p>
            <a:r>
              <a:rPr lang="en-US" sz="2800" b="1" dirty="0" smtClean="0">
                <a:latin typeface="Brush Script MT" panose="03060802040406070304" pitchFamily="66" charset="0"/>
              </a:rPr>
              <a:t>University of Colorado Boulder</a:t>
            </a:r>
            <a:endParaRPr lang="en-US" sz="2800" b="1" dirty="0">
              <a:latin typeface="Brush Script MT" panose="03060802040406070304" pitchFamily="66" charset="0"/>
            </a:endParaRPr>
          </a:p>
        </p:txBody>
      </p:sp>
      <p:sp>
        <p:nvSpPr>
          <p:cNvPr id="2" name="Rectangle 1"/>
          <p:cNvSpPr/>
          <p:nvPr/>
        </p:nvSpPr>
        <p:spPr>
          <a:xfrm>
            <a:off x="9955490" y="6488668"/>
            <a:ext cx="2236510" cy="369332"/>
          </a:xfrm>
          <a:prstGeom prst="rect">
            <a:avLst/>
          </a:prstGeom>
        </p:spPr>
        <p:txBody>
          <a:bodyPr wrap="none">
            <a:spAutoFit/>
          </a:bodyPr>
          <a:lstStyle/>
          <a:p>
            <a:r>
              <a:rPr lang="en-US" dirty="0">
                <a:solidFill>
                  <a:srgbClr val="222222"/>
                </a:solidFill>
                <a:latin typeface="Arial" panose="020B0604020202020204" pitchFamily="34" charset="0"/>
              </a:rPr>
              <a:t> IEEE </a:t>
            </a:r>
            <a:r>
              <a:rPr lang="en-US" dirty="0" err="1" smtClean="0">
                <a:solidFill>
                  <a:srgbClr val="222222"/>
                </a:solidFill>
                <a:latin typeface="Arial" panose="020B0604020202020204" pitchFamily="34" charset="0"/>
              </a:rPr>
              <a:t>BigData</a:t>
            </a:r>
            <a:r>
              <a:rPr lang="en-US" dirty="0" smtClean="0">
                <a:solidFill>
                  <a:srgbClr val="222222"/>
                </a:solidFill>
                <a:latin typeface="Arial" panose="020B0604020202020204" pitchFamily="34" charset="0"/>
              </a:rPr>
              <a:t> </a:t>
            </a:r>
            <a:r>
              <a:rPr lang="en-US" dirty="0">
                <a:solidFill>
                  <a:srgbClr val="222222"/>
                </a:solidFill>
                <a:latin typeface="Arial" panose="020B0604020202020204" pitchFamily="34" charset="0"/>
              </a:rPr>
              <a:t>2020</a:t>
            </a:r>
            <a:endParaRPr lang="en-US" dirty="0"/>
          </a:p>
        </p:txBody>
      </p:sp>
    </p:spTree>
    <p:extLst>
      <p:ext uri="{BB962C8B-B14F-4D97-AF65-F5344CB8AC3E}">
        <p14:creationId xmlns:p14="http://schemas.microsoft.com/office/powerpoint/2010/main" val="17876908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81879" y="173367"/>
            <a:ext cx="9828241" cy="118209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rPr>
              <a:t>Insight 4 – the timing of inclusion of a wrong-prediction matters</a:t>
            </a:r>
          </a:p>
        </p:txBody>
      </p:sp>
      <p:sp>
        <p:nvSpPr>
          <p:cNvPr id="6" name="Rectangle 5"/>
          <p:cNvSpPr/>
          <p:nvPr/>
        </p:nvSpPr>
        <p:spPr>
          <a:xfrm>
            <a:off x="391885" y="1529193"/>
            <a:ext cx="4412344" cy="3785652"/>
          </a:xfrm>
          <a:prstGeom prst="rect">
            <a:avLst/>
          </a:prstGeom>
        </p:spPr>
        <p:txBody>
          <a:bodyPr wrap="square">
            <a:spAutoFit/>
          </a:bodyPr>
          <a:lstStyle/>
          <a:p>
            <a:pPr marL="285750" indent="-285750">
              <a:buFont typeface="Arial" panose="020B0604020202020204" pitchFamily="34" charset="0"/>
              <a:buChar char="•"/>
            </a:pPr>
            <a:r>
              <a:rPr lang="en-US" sz="2400" b="1" dirty="0">
                <a:latin typeface="Sitka Banner" panose="02000505000000020004" pitchFamily="2" charset="0"/>
              </a:rPr>
              <a:t>Early inclusion</a:t>
            </a:r>
            <a:r>
              <a:rPr lang="en-US" sz="2400" dirty="0">
                <a:latin typeface="Sitka Banner" panose="02000505000000020004" pitchFamily="2" charset="0"/>
              </a:rPr>
              <a:t> of wrong samples into the training procedure deteriorates the model's performance on the target domain </a:t>
            </a:r>
            <a:r>
              <a:rPr lang="en-US" sz="2400" b="1" dirty="0">
                <a:latin typeface="Sitka Banner" panose="02000505000000020004" pitchFamily="2" charset="0"/>
              </a:rPr>
              <a:t>more</a:t>
            </a:r>
            <a:r>
              <a:rPr lang="en-US" sz="2400" dirty="0">
                <a:latin typeface="Sitka Banner" panose="02000505000000020004" pitchFamily="2" charset="0"/>
              </a:rPr>
              <a:t> than later inclusion</a:t>
            </a:r>
            <a:r>
              <a:rPr lang="en-US" sz="2400" dirty="0" smtClean="0">
                <a:latin typeface="Sitka Banner" panose="02000505000000020004" pitchFamily="2" charset="0"/>
              </a:rPr>
              <a:t>.</a:t>
            </a:r>
          </a:p>
          <a:p>
            <a:pPr marL="285750" indent="-285750">
              <a:buFont typeface="Arial" panose="020B0604020202020204" pitchFamily="34" charset="0"/>
              <a:buChar char="•"/>
            </a:pPr>
            <a:endParaRPr lang="en-US" sz="2400" dirty="0">
              <a:latin typeface="Sitka Banner" panose="02000505000000020004" pitchFamily="2" charset="0"/>
            </a:endParaRPr>
          </a:p>
          <a:p>
            <a:pPr marL="285750" indent="-285750">
              <a:buFont typeface="Arial" panose="020B0604020202020204" pitchFamily="34" charset="0"/>
              <a:buChar char="•"/>
            </a:pPr>
            <a:r>
              <a:rPr lang="en-US" sz="2400" dirty="0">
                <a:latin typeface="Sitka Banner" panose="02000505000000020004" pitchFamily="2" charset="0"/>
              </a:rPr>
              <a:t>Because of the same propagation </a:t>
            </a:r>
            <a:r>
              <a:rPr lang="en-US" sz="2400" dirty="0" smtClean="0">
                <a:latin typeface="Sitka Banner" panose="02000505000000020004" pitchFamily="2" charset="0"/>
              </a:rPr>
              <a:t>phenomenon, </a:t>
            </a:r>
            <a:r>
              <a:rPr lang="en-US" sz="2400" dirty="0">
                <a:latin typeface="Sitka Banner" panose="02000505000000020004" pitchFamily="2" charset="0"/>
              </a:rPr>
              <a:t>we explained for insight 2.</a:t>
            </a: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48390" y="1442496"/>
            <a:ext cx="3556754" cy="3589714"/>
          </a:xfrm>
          <a:prstGeom prst="rect">
            <a:avLst/>
          </a:prstGeom>
        </p:spPr>
      </p:pic>
      <p:sp>
        <p:nvSpPr>
          <p:cNvPr id="9" name="Oval 8"/>
          <p:cNvSpPr/>
          <p:nvPr/>
        </p:nvSpPr>
        <p:spPr>
          <a:xfrm>
            <a:off x="7508556" y="1434876"/>
            <a:ext cx="175261" cy="3158533"/>
          </a:xfrm>
          <a:prstGeom prst="ellipse">
            <a:avLst/>
          </a:prstGeom>
          <a:solidFill>
            <a:schemeClr val="accent1">
              <a:alpha val="32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688580" y="5232400"/>
            <a:ext cx="2115820" cy="800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Trained each model for 10 epochs.</a:t>
            </a:r>
            <a:endParaRPr lang="en-US" dirty="0"/>
          </a:p>
        </p:txBody>
      </p:sp>
      <p:sp>
        <p:nvSpPr>
          <p:cNvPr id="11" name="Line Callout 1 10"/>
          <p:cNvSpPr/>
          <p:nvPr/>
        </p:nvSpPr>
        <p:spPr>
          <a:xfrm>
            <a:off x="2941871" y="5282302"/>
            <a:ext cx="3724716" cy="1284353"/>
          </a:xfrm>
          <a:prstGeom prst="borderCallout1">
            <a:avLst>
              <a:gd name="adj1" fmla="val 568"/>
              <a:gd name="adj2" fmla="val 53156"/>
              <a:gd name="adj3" fmla="val -63989"/>
              <a:gd name="adj4" fmla="val 12343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7% reduction</a:t>
            </a:r>
            <a:r>
              <a:rPr lang="en-US" dirty="0" smtClean="0"/>
              <a:t> in final accuracy when the wrong samples were included in the first epoch compared to when they were included in the last epoch.</a:t>
            </a:r>
            <a:endParaRPr lang="en-US" dirty="0"/>
          </a:p>
        </p:txBody>
      </p:sp>
    </p:spTree>
    <p:extLst>
      <p:ext uri="{BB962C8B-B14F-4D97-AF65-F5344CB8AC3E}">
        <p14:creationId xmlns:p14="http://schemas.microsoft.com/office/powerpoint/2010/main" val="4031510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32"/>
          <p:cNvSpPr/>
          <p:nvPr/>
        </p:nvSpPr>
        <p:spPr>
          <a:xfrm>
            <a:off x="7106395" y="1838738"/>
            <a:ext cx="1650253" cy="1613646"/>
          </a:xfrm>
          <a:prstGeom prst="ellipse">
            <a:avLst/>
          </a:prstGeom>
          <a:solidFill>
            <a:schemeClr val="accent1">
              <a:alpha val="1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1181879" y="173367"/>
            <a:ext cx="9828241" cy="11820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rPr>
              <a:t>Proportional Progressive Pseudo Labeling</a:t>
            </a:r>
          </a:p>
        </p:txBody>
      </p:sp>
      <p:sp>
        <p:nvSpPr>
          <p:cNvPr id="6" name="TextBox 5"/>
          <p:cNvSpPr txBox="1"/>
          <p:nvPr/>
        </p:nvSpPr>
        <p:spPr>
          <a:xfrm>
            <a:off x="321267" y="1355463"/>
            <a:ext cx="3975768" cy="400110"/>
          </a:xfrm>
          <a:prstGeom prst="rect">
            <a:avLst/>
          </a:prstGeom>
          <a:noFill/>
        </p:spPr>
        <p:txBody>
          <a:bodyPr wrap="none" rtlCol="0">
            <a:spAutoFit/>
          </a:bodyPr>
          <a:lstStyle/>
          <a:p>
            <a:r>
              <a:rPr lang="en-US" sz="2000" dirty="0" smtClean="0">
                <a:latin typeface="Sitka Banner" panose="02000505000000020004" pitchFamily="2" charset="0"/>
              </a:rPr>
              <a:t>Train the model on the source domain.</a:t>
            </a:r>
            <a:endParaRPr lang="en-US" sz="2000" dirty="0">
              <a:latin typeface="Sitka Banner" panose="02000505000000020004" pitchFamily="2" charset="0"/>
            </a:endParaRPr>
          </a:p>
        </p:txBody>
      </p:sp>
      <p:sp>
        <p:nvSpPr>
          <p:cNvPr id="7" name="TextBox 6"/>
          <p:cNvSpPr txBox="1"/>
          <p:nvPr/>
        </p:nvSpPr>
        <p:spPr>
          <a:xfrm>
            <a:off x="321266" y="2066279"/>
            <a:ext cx="6216620" cy="2554545"/>
          </a:xfrm>
          <a:prstGeom prst="rect">
            <a:avLst/>
          </a:prstGeom>
          <a:noFill/>
        </p:spPr>
        <p:txBody>
          <a:bodyPr wrap="square" rtlCol="0">
            <a:spAutoFit/>
          </a:bodyPr>
          <a:lstStyle/>
          <a:p>
            <a:r>
              <a:rPr lang="en-US" sz="2000" dirty="0" smtClean="0">
                <a:latin typeface="Sitka Banner" panose="02000505000000020004" pitchFamily="2" charset="0"/>
              </a:rPr>
              <a:t>In each iteration of PPPL:</a:t>
            </a:r>
          </a:p>
          <a:p>
            <a:pPr marL="342900" indent="-342900">
              <a:buFont typeface="Arial" panose="020B0604020202020204" pitchFamily="34" charset="0"/>
              <a:buChar char="•"/>
            </a:pPr>
            <a:r>
              <a:rPr lang="en-US" sz="2000" dirty="0" smtClean="0">
                <a:latin typeface="Sitka Banner" panose="02000505000000020004" pitchFamily="2" charset="0"/>
              </a:rPr>
              <a:t>Feed all the target domain samples to the model.</a:t>
            </a:r>
          </a:p>
          <a:p>
            <a:pPr marL="342900" indent="-342900">
              <a:buFont typeface="Arial" panose="020B0604020202020204" pitchFamily="34" charset="0"/>
              <a:buChar char="•"/>
            </a:pPr>
            <a:r>
              <a:rPr lang="en-US" sz="2000" dirty="0" smtClean="0">
                <a:latin typeface="Sitka Banner" panose="02000505000000020004" pitchFamily="2" charset="0"/>
              </a:rPr>
              <a:t>Assign a pseudo-label to each of them based on the largest score the model outputs.</a:t>
            </a:r>
          </a:p>
          <a:p>
            <a:pPr marL="342900" indent="-342900">
              <a:buFont typeface="Arial" panose="020B0604020202020204" pitchFamily="34" charset="0"/>
              <a:buChar char="•"/>
            </a:pPr>
            <a:r>
              <a:rPr lang="en-US" sz="2000" dirty="0" smtClean="0">
                <a:latin typeface="Sitka Banner" panose="02000505000000020004" pitchFamily="2" charset="0"/>
              </a:rPr>
              <a:t>Group target domain samples based on their pseudo-labels, </a:t>
            </a:r>
            <a:r>
              <a:rPr lang="en-US" sz="2000" dirty="0">
                <a:latin typeface="Sitka Banner" panose="02000505000000020004" pitchFamily="2" charset="0"/>
              </a:rPr>
              <a:t>calculate the certainty score for each </a:t>
            </a:r>
            <a:r>
              <a:rPr lang="en-US" sz="2000" dirty="0" smtClean="0">
                <a:latin typeface="Sitka Banner" panose="02000505000000020004" pitchFamily="2" charset="0"/>
              </a:rPr>
              <a:t>sample.</a:t>
            </a:r>
          </a:p>
          <a:p>
            <a:pPr marL="342900" indent="-342900">
              <a:buFont typeface="Arial" panose="020B0604020202020204" pitchFamily="34" charset="0"/>
              <a:buChar char="•"/>
            </a:pPr>
            <a:endParaRPr lang="en-US" sz="2000" dirty="0" smtClean="0">
              <a:latin typeface="Sitka Banner" panose="02000505000000020004" pitchFamily="2" charset="0"/>
            </a:endParaRPr>
          </a:p>
          <a:p>
            <a:pPr marL="342900" indent="-342900">
              <a:buFont typeface="Arial" panose="020B0604020202020204" pitchFamily="34" charset="0"/>
              <a:buChar char="•"/>
            </a:pPr>
            <a:endParaRPr lang="en-US" sz="2000" dirty="0">
              <a:latin typeface="Sitka Banner" panose="02000505000000020004" pitchFamily="2" charset="0"/>
            </a:endParaRPr>
          </a:p>
        </p:txBody>
      </p:sp>
      <p:sp>
        <p:nvSpPr>
          <p:cNvPr id="8" name="Rectangle 7"/>
          <p:cNvSpPr/>
          <p:nvPr/>
        </p:nvSpPr>
        <p:spPr>
          <a:xfrm>
            <a:off x="9722223" y="2066278"/>
            <a:ext cx="1627093" cy="11610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grpSp>
        <p:nvGrpSpPr>
          <p:cNvPr id="52" name="Group 51"/>
          <p:cNvGrpSpPr/>
          <p:nvPr/>
        </p:nvGrpSpPr>
        <p:grpSpPr>
          <a:xfrm>
            <a:off x="7541558" y="2116730"/>
            <a:ext cx="567764" cy="974078"/>
            <a:chOff x="7541558" y="2116730"/>
            <a:chExt cx="567764" cy="974078"/>
          </a:xfrm>
        </p:grpSpPr>
        <p:sp>
          <p:nvSpPr>
            <p:cNvPr id="10" name="Oval 9"/>
            <p:cNvSpPr/>
            <p:nvPr/>
          </p:nvSpPr>
          <p:spPr>
            <a:xfrm>
              <a:off x="7541558" y="2573930"/>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780617" y="2913008"/>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7931522" y="2116730"/>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7630458" y="2255901"/>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p:cNvGrpSpPr/>
          <p:nvPr/>
        </p:nvGrpSpPr>
        <p:grpSpPr>
          <a:xfrm>
            <a:off x="7973358" y="2378861"/>
            <a:ext cx="538629" cy="614169"/>
            <a:chOff x="7973358" y="2378861"/>
            <a:chExt cx="538629" cy="614169"/>
          </a:xfrm>
        </p:grpSpPr>
        <p:sp>
          <p:nvSpPr>
            <p:cNvPr id="13" name="Oval 12"/>
            <p:cNvSpPr/>
            <p:nvPr/>
          </p:nvSpPr>
          <p:spPr>
            <a:xfrm>
              <a:off x="8212417" y="2815230"/>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7973358" y="2657514"/>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8334187" y="2485030"/>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8071969" y="2378861"/>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 name="Group 53"/>
          <p:cNvGrpSpPr/>
          <p:nvPr/>
        </p:nvGrpSpPr>
        <p:grpSpPr>
          <a:xfrm>
            <a:off x="7336117" y="2421530"/>
            <a:ext cx="903941" cy="778462"/>
            <a:chOff x="7336117" y="2421530"/>
            <a:chExt cx="903941" cy="778462"/>
          </a:xfrm>
        </p:grpSpPr>
        <p:sp>
          <p:nvSpPr>
            <p:cNvPr id="9" name="Oval 8"/>
            <p:cNvSpPr/>
            <p:nvPr/>
          </p:nvSpPr>
          <p:spPr>
            <a:xfrm>
              <a:off x="7505325" y="2870999"/>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7809751" y="2467761"/>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7336117" y="2421530"/>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8062258" y="3022192"/>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TextBox 33"/>
          <p:cNvSpPr txBox="1"/>
          <p:nvPr/>
        </p:nvSpPr>
        <p:spPr>
          <a:xfrm>
            <a:off x="6837757" y="1437281"/>
            <a:ext cx="2241319" cy="369332"/>
          </a:xfrm>
          <a:prstGeom prst="rect">
            <a:avLst/>
          </a:prstGeom>
          <a:noFill/>
        </p:spPr>
        <p:txBody>
          <a:bodyPr wrap="none" rtlCol="0">
            <a:spAutoFit/>
          </a:bodyPr>
          <a:lstStyle/>
          <a:p>
            <a:r>
              <a:rPr lang="en-US" dirty="0" smtClean="0">
                <a:latin typeface="Sitka Banner" panose="02000505000000020004" pitchFamily="2" charset="0"/>
              </a:rPr>
              <a:t>Target domain samples</a:t>
            </a:r>
            <a:endParaRPr lang="en-US" dirty="0">
              <a:latin typeface="Sitka Banner" panose="02000505000000020004" pitchFamily="2" charset="0"/>
            </a:endParaRPr>
          </a:p>
        </p:txBody>
      </p:sp>
      <p:cxnSp>
        <p:nvCxnSpPr>
          <p:cNvPr id="36" name="Straight Arrow Connector 35"/>
          <p:cNvCxnSpPr>
            <a:stCxn id="33" idx="6"/>
            <a:endCxn id="8" idx="1"/>
          </p:cNvCxnSpPr>
          <p:nvPr/>
        </p:nvCxnSpPr>
        <p:spPr>
          <a:xfrm>
            <a:off x="8756648" y="2645561"/>
            <a:ext cx="965575" cy="12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6849035" y="3629762"/>
            <a:ext cx="5342965" cy="646331"/>
          </a:xfrm>
          <a:prstGeom prst="rect">
            <a:avLst/>
          </a:prstGeom>
        </p:spPr>
        <p:txBody>
          <a:bodyPr wrap="square">
            <a:spAutoFit/>
          </a:bodyPr>
          <a:lstStyle/>
          <a:p>
            <a:pPr algn="ctr"/>
            <a:r>
              <a:rPr lang="en-US" dirty="0">
                <a:latin typeface="Sitka Banner" panose="02000505000000020004" pitchFamily="2" charset="0"/>
              </a:rPr>
              <a:t>exclude wrong </a:t>
            </a:r>
            <a:r>
              <a:rPr lang="en-US" dirty="0" smtClean="0">
                <a:latin typeface="Sitka Banner" panose="02000505000000020004" pitchFamily="2" charset="0"/>
              </a:rPr>
              <a:t>predictions, </a:t>
            </a:r>
            <a:r>
              <a:rPr lang="en-US" dirty="0">
                <a:latin typeface="Sitka Banner" panose="02000505000000020004" pitchFamily="2" charset="0"/>
              </a:rPr>
              <a:t>or delay training on such samples or reduce their impact on the model </a:t>
            </a:r>
            <a:r>
              <a:rPr lang="en-US" dirty="0" smtClean="0">
                <a:latin typeface="Sitka Banner" panose="02000505000000020004" pitchFamily="2" charset="0"/>
              </a:rPr>
              <a:t>parameters.</a:t>
            </a:r>
            <a:endParaRPr lang="en-US" dirty="0">
              <a:latin typeface="Sitka Banner" panose="02000505000000020004" pitchFamily="2" charset="0"/>
            </a:endParaRPr>
          </a:p>
        </p:txBody>
      </p:sp>
      <p:grpSp>
        <p:nvGrpSpPr>
          <p:cNvPr id="51" name="Group 50"/>
          <p:cNvGrpSpPr/>
          <p:nvPr/>
        </p:nvGrpSpPr>
        <p:grpSpPr>
          <a:xfrm>
            <a:off x="7808258" y="4752463"/>
            <a:ext cx="2398903" cy="369332"/>
            <a:chOff x="7808258" y="5074291"/>
            <a:chExt cx="2398903" cy="369332"/>
          </a:xfrm>
        </p:grpSpPr>
        <p:sp>
          <p:nvSpPr>
            <p:cNvPr id="40" name="Oval 39"/>
            <p:cNvSpPr/>
            <p:nvPr/>
          </p:nvSpPr>
          <p:spPr>
            <a:xfrm>
              <a:off x="7808258" y="5170169"/>
              <a:ext cx="177800" cy="177800"/>
            </a:xfrm>
            <a:prstGeom prst="ellipse">
              <a:avLst/>
            </a:prstGeom>
            <a:solidFill>
              <a:schemeClr val="accent4">
                <a:alpha val="1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8074113" y="5170057"/>
              <a:ext cx="177800" cy="177800"/>
            </a:xfrm>
            <a:prstGeom prst="ellipse">
              <a:avLst/>
            </a:prstGeom>
            <a:solidFill>
              <a:schemeClr val="accent4">
                <a:alpha val="1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8334187" y="5170057"/>
              <a:ext cx="177800" cy="177800"/>
            </a:xfrm>
            <a:prstGeom prst="ellipse">
              <a:avLst/>
            </a:prstGeom>
            <a:solidFill>
              <a:schemeClr val="accent4">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8594261" y="5170057"/>
              <a:ext cx="177800" cy="177800"/>
            </a:xfrm>
            <a:prstGeom prst="ellipse">
              <a:avLst/>
            </a:prstGeom>
            <a:solidFill>
              <a:schemeClr val="accent4">
                <a:alpha val="4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9243358" y="5170169"/>
              <a:ext cx="177800" cy="177800"/>
            </a:xfrm>
            <a:prstGeom prst="ellipse">
              <a:avLst/>
            </a:prstGeom>
            <a:solidFill>
              <a:schemeClr val="accent4">
                <a:alpha val="5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9509213" y="5170057"/>
              <a:ext cx="177800" cy="177800"/>
            </a:xfrm>
            <a:prstGeom prst="ellipse">
              <a:avLst/>
            </a:prstGeom>
            <a:solidFill>
              <a:schemeClr val="accent4">
                <a:alpha val="6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9769287" y="5170057"/>
              <a:ext cx="177800" cy="177800"/>
            </a:xfrm>
            <a:prstGeom prst="ellipse">
              <a:avLst/>
            </a:prstGeom>
            <a:solidFill>
              <a:schemeClr val="accent4">
                <a:alpha val="8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10029361" y="5170057"/>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8836027" y="5074291"/>
              <a:ext cx="343364" cy="369332"/>
            </a:xfrm>
            <a:prstGeom prst="rect">
              <a:avLst/>
            </a:prstGeom>
            <a:noFill/>
          </p:spPr>
          <p:txBody>
            <a:bodyPr wrap="none" rtlCol="0">
              <a:spAutoFit/>
            </a:bodyPr>
            <a:lstStyle/>
            <a:p>
              <a:r>
                <a:rPr lang="en-US" dirty="0" smtClean="0"/>
                <a:t>…</a:t>
              </a:r>
              <a:endParaRPr lang="en-US" dirty="0"/>
            </a:p>
          </p:txBody>
        </p:sp>
      </p:grpSp>
      <p:cxnSp>
        <p:nvCxnSpPr>
          <p:cNvPr id="56" name="Curved Connector 55"/>
          <p:cNvCxnSpPr>
            <a:stCxn id="8" idx="3"/>
            <a:endCxn id="33" idx="7"/>
          </p:cNvCxnSpPr>
          <p:nvPr/>
        </p:nvCxnSpPr>
        <p:spPr>
          <a:xfrm flipH="1" flipV="1">
            <a:off x="8514974" y="2075051"/>
            <a:ext cx="2834342" cy="571735"/>
          </a:xfrm>
          <a:prstGeom prst="curvedConnector4">
            <a:avLst>
              <a:gd name="adj1" fmla="val -21171"/>
              <a:gd name="adj2" fmla="val 161324"/>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60" name="Group 59"/>
          <p:cNvGrpSpPr/>
          <p:nvPr/>
        </p:nvGrpSpPr>
        <p:grpSpPr>
          <a:xfrm>
            <a:off x="7541558" y="2116730"/>
            <a:ext cx="567764" cy="974078"/>
            <a:chOff x="7541558" y="2116730"/>
            <a:chExt cx="567764" cy="974078"/>
          </a:xfrm>
        </p:grpSpPr>
        <p:sp>
          <p:nvSpPr>
            <p:cNvPr id="61" name="Oval 60"/>
            <p:cNvSpPr/>
            <p:nvPr/>
          </p:nvSpPr>
          <p:spPr>
            <a:xfrm>
              <a:off x="7541558" y="2573930"/>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7780617" y="2913008"/>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7931522" y="2116730"/>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7630458" y="2255901"/>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5" name="Group 64"/>
          <p:cNvGrpSpPr/>
          <p:nvPr/>
        </p:nvGrpSpPr>
        <p:grpSpPr>
          <a:xfrm>
            <a:off x="7973358" y="2378861"/>
            <a:ext cx="538629" cy="614169"/>
            <a:chOff x="7973358" y="2378861"/>
            <a:chExt cx="538629" cy="614169"/>
          </a:xfrm>
        </p:grpSpPr>
        <p:sp>
          <p:nvSpPr>
            <p:cNvPr id="66" name="Oval 65"/>
            <p:cNvSpPr/>
            <p:nvPr/>
          </p:nvSpPr>
          <p:spPr>
            <a:xfrm>
              <a:off x="8212417" y="2815230"/>
              <a:ext cx="177800" cy="1778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7973358" y="2657514"/>
              <a:ext cx="177800" cy="1778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8334187" y="2485030"/>
              <a:ext cx="177800" cy="1778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8071969" y="2378861"/>
              <a:ext cx="177800" cy="1778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 name="Group 69"/>
          <p:cNvGrpSpPr/>
          <p:nvPr/>
        </p:nvGrpSpPr>
        <p:grpSpPr>
          <a:xfrm>
            <a:off x="7336117" y="2421530"/>
            <a:ext cx="903941" cy="778462"/>
            <a:chOff x="7336117" y="2421530"/>
            <a:chExt cx="903941" cy="778462"/>
          </a:xfrm>
        </p:grpSpPr>
        <p:sp>
          <p:nvSpPr>
            <p:cNvPr id="71" name="Oval 70"/>
            <p:cNvSpPr/>
            <p:nvPr/>
          </p:nvSpPr>
          <p:spPr>
            <a:xfrm>
              <a:off x="7505325" y="2870999"/>
              <a:ext cx="177800" cy="1778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7809751" y="2467761"/>
              <a:ext cx="177800" cy="1778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7336117" y="2421530"/>
              <a:ext cx="177800" cy="1778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8062258" y="3022192"/>
              <a:ext cx="177800" cy="1778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TextBox 74"/>
          <p:cNvSpPr txBox="1"/>
          <p:nvPr/>
        </p:nvSpPr>
        <p:spPr>
          <a:xfrm>
            <a:off x="7700867" y="4495224"/>
            <a:ext cx="989373" cy="307777"/>
          </a:xfrm>
          <a:prstGeom prst="rect">
            <a:avLst/>
          </a:prstGeom>
          <a:noFill/>
        </p:spPr>
        <p:txBody>
          <a:bodyPr wrap="none" rtlCol="0">
            <a:spAutoFit/>
          </a:bodyPr>
          <a:lstStyle/>
          <a:p>
            <a:r>
              <a:rPr lang="en-US" sz="1400" dirty="0" smtClean="0">
                <a:latin typeface="Sitka Banner" panose="02000505000000020004" pitchFamily="2" charset="0"/>
              </a:rPr>
              <a:t>Less certain</a:t>
            </a:r>
            <a:endParaRPr lang="en-US" sz="1400" dirty="0">
              <a:latin typeface="Sitka Banner" panose="02000505000000020004" pitchFamily="2" charset="0"/>
            </a:endParaRPr>
          </a:p>
        </p:txBody>
      </p:sp>
      <p:sp>
        <p:nvSpPr>
          <p:cNvPr id="76" name="TextBox 75"/>
          <p:cNvSpPr txBox="1"/>
          <p:nvPr/>
        </p:nvSpPr>
        <p:spPr>
          <a:xfrm>
            <a:off x="9325178" y="4495224"/>
            <a:ext cx="1053494" cy="307777"/>
          </a:xfrm>
          <a:prstGeom prst="rect">
            <a:avLst/>
          </a:prstGeom>
          <a:noFill/>
        </p:spPr>
        <p:txBody>
          <a:bodyPr wrap="none" rtlCol="0">
            <a:spAutoFit/>
          </a:bodyPr>
          <a:lstStyle/>
          <a:p>
            <a:r>
              <a:rPr lang="en-US" sz="1400" dirty="0" smtClean="0">
                <a:latin typeface="Sitka Banner" panose="02000505000000020004" pitchFamily="2" charset="0"/>
              </a:rPr>
              <a:t>More certain</a:t>
            </a:r>
            <a:endParaRPr lang="en-US" sz="1400" dirty="0">
              <a:latin typeface="Sitka Banner" panose="02000505000000020004" pitchFamily="2" charset="0"/>
            </a:endParaRPr>
          </a:p>
        </p:txBody>
      </p:sp>
    </p:spTree>
    <p:extLst>
      <p:ext uri="{BB962C8B-B14F-4D97-AF65-F5344CB8AC3E}">
        <p14:creationId xmlns:p14="http://schemas.microsoft.com/office/powerpoint/2010/main" val="2583531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xEl>
                                              <p:pRg st="2" end="2"/>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5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7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6" grpId="0"/>
      <p:bldP spid="8" grpId="0" animBg="1"/>
      <p:bldP spid="34" grpId="0"/>
      <p:bldP spid="37" grpId="0"/>
      <p:bldP spid="75" grpId="0"/>
      <p:bldP spid="7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Oval 32"/>
          <p:cNvSpPr/>
          <p:nvPr/>
        </p:nvSpPr>
        <p:spPr>
          <a:xfrm>
            <a:off x="7106395" y="1838738"/>
            <a:ext cx="1650253" cy="1613646"/>
          </a:xfrm>
          <a:prstGeom prst="ellipse">
            <a:avLst/>
          </a:prstGeom>
          <a:solidFill>
            <a:schemeClr val="accent1">
              <a:alpha val="1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1181879" y="173367"/>
            <a:ext cx="9828241" cy="11820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rPr>
              <a:t>Proportional Progressive Pseudo Labeling</a:t>
            </a:r>
          </a:p>
        </p:txBody>
      </p:sp>
      <p:sp>
        <p:nvSpPr>
          <p:cNvPr id="6" name="TextBox 5"/>
          <p:cNvSpPr txBox="1"/>
          <p:nvPr/>
        </p:nvSpPr>
        <p:spPr>
          <a:xfrm>
            <a:off x="321267" y="1355463"/>
            <a:ext cx="3975768" cy="400110"/>
          </a:xfrm>
          <a:prstGeom prst="rect">
            <a:avLst/>
          </a:prstGeom>
          <a:noFill/>
        </p:spPr>
        <p:txBody>
          <a:bodyPr wrap="none" rtlCol="0">
            <a:spAutoFit/>
          </a:bodyPr>
          <a:lstStyle/>
          <a:p>
            <a:r>
              <a:rPr lang="en-US" sz="2000" dirty="0" smtClean="0">
                <a:latin typeface="Sitka Banner" panose="02000505000000020004" pitchFamily="2" charset="0"/>
              </a:rPr>
              <a:t>Train the model on the source domain.</a:t>
            </a:r>
            <a:endParaRPr lang="en-US" sz="2000" dirty="0">
              <a:latin typeface="Sitka Banner" panose="02000505000000020004" pitchFamily="2" charset="0"/>
            </a:endParaRPr>
          </a:p>
        </p:txBody>
      </p:sp>
      <mc:AlternateContent xmlns:mc="http://schemas.openxmlformats.org/markup-compatibility/2006" xmlns:a14="http://schemas.microsoft.com/office/drawing/2010/main">
        <mc:Choice Requires="a14">
          <p:sp>
            <p:nvSpPr>
              <p:cNvPr id="7" name="TextBox 6"/>
              <p:cNvSpPr txBox="1"/>
              <p:nvPr/>
            </p:nvSpPr>
            <p:spPr>
              <a:xfrm>
                <a:off x="321267" y="2066278"/>
                <a:ext cx="6231934" cy="5759141"/>
              </a:xfrm>
              <a:prstGeom prst="rect">
                <a:avLst/>
              </a:prstGeom>
              <a:noFill/>
            </p:spPr>
            <p:txBody>
              <a:bodyPr wrap="square" rtlCol="0">
                <a:spAutoFit/>
              </a:bodyPr>
              <a:lstStyle/>
              <a:p>
                <a:r>
                  <a:rPr lang="en-US" sz="2000" dirty="0" smtClean="0">
                    <a:latin typeface="Sitka Banner" panose="02000505000000020004" pitchFamily="2" charset="0"/>
                  </a:rPr>
                  <a:t>In each iteration of PPPL:</a:t>
                </a:r>
              </a:p>
              <a:p>
                <a:pPr marL="342900" indent="-342900">
                  <a:buFont typeface="Arial" panose="020B0604020202020204" pitchFamily="34" charset="0"/>
                  <a:buChar char="•"/>
                </a:pPr>
                <a:r>
                  <a:rPr lang="en-US" sz="2000" dirty="0" smtClean="0">
                    <a:latin typeface="Sitka Banner" panose="02000505000000020004" pitchFamily="2" charset="0"/>
                  </a:rPr>
                  <a:t>Feed all the target domain samples to the model.</a:t>
                </a:r>
              </a:p>
              <a:p>
                <a:pPr marL="342900" indent="-342900">
                  <a:buFont typeface="Arial" panose="020B0604020202020204" pitchFamily="34" charset="0"/>
                  <a:buChar char="•"/>
                </a:pPr>
                <a:r>
                  <a:rPr lang="en-US" sz="2000" dirty="0" smtClean="0">
                    <a:latin typeface="Sitka Banner" panose="02000505000000020004" pitchFamily="2" charset="0"/>
                  </a:rPr>
                  <a:t>Assign a pseudo-label to each of them based on the largest score the model outputs.</a:t>
                </a:r>
              </a:p>
              <a:p>
                <a:pPr marL="342900" indent="-342900">
                  <a:buFont typeface="Arial" panose="020B0604020202020204" pitchFamily="34" charset="0"/>
                  <a:buChar char="•"/>
                </a:pPr>
                <a:r>
                  <a:rPr lang="en-US" sz="2000" dirty="0" smtClean="0">
                    <a:latin typeface="Sitka Banner" panose="02000505000000020004" pitchFamily="2" charset="0"/>
                  </a:rPr>
                  <a:t>Group target domain samples based on their pseudo-labels, </a:t>
                </a:r>
                <a:r>
                  <a:rPr lang="en-US" sz="2000" dirty="0">
                    <a:latin typeface="Sitka Banner" panose="02000505000000020004" pitchFamily="2" charset="0"/>
                  </a:rPr>
                  <a:t>calculate the certainty score for each </a:t>
                </a:r>
                <a:r>
                  <a:rPr lang="en-US" sz="2000" dirty="0" smtClean="0">
                    <a:latin typeface="Sitka Banner" panose="02000505000000020004" pitchFamily="2" charset="0"/>
                  </a:rPr>
                  <a:t>sample.</a:t>
                </a:r>
              </a:p>
              <a:p>
                <a:pPr marL="342900" indent="-342900">
                  <a:buFont typeface="Arial" panose="020B0604020202020204" pitchFamily="34" charset="0"/>
                  <a:buChar char="•"/>
                </a:pPr>
                <a:r>
                  <a:rPr lang="en-US" sz="2000" dirty="0" smtClean="0">
                    <a:latin typeface="Sitka Banner" panose="02000505000000020004" pitchFamily="2" charset="0"/>
                  </a:rPr>
                  <a:t>Assign a weight value to each sample based on its certainty score.</a:t>
                </a:r>
              </a:p>
              <a:p>
                <a:pPr marL="342900" indent="-342900">
                  <a:buFont typeface="Arial" panose="020B0604020202020204" pitchFamily="34" charset="0"/>
                  <a:buChar char="•"/>
                </a:pPr>
                <a:r>
                  <a:rPr lang="en-US" sz="2000" dirty="0" smtClean="0">
                    <a:latin typeface="Sitka Banner" panose="02000505000000020004" pitchFamily="2" charset="0"/>
                  </a:rPr>
                  <a:t>Calculate </a:t>
                </a:r>
                <a:r>
                  <a:rPr lang="en-US" sz="2000" dirty="0">
                    <a:latin typeface="Sitka Banner" panose="02000505000000020004" pitchFamily="2" charset="0"/>
                  </a:rPr>
                  <a:t>the proportion of target domain samples </a:t>
                </a:r>
                <a:r>
                  <a:rPr lang="en-US" sz="2000" dirty="0" smtClean="0">
                    <a:latin typeface="Sitka Banner" panose="02000505000000020004" pitchFamily="2" charset="0"/>
                  </a:rPr>
                  <a:t>with the same pseudo-label to the target domain sample size.</a:t>
                </a:r>
              </a:p>
              <a:p>
                <a:pPr marL="342900" indent="-342900">
                  <a:buFont typeface="Arial" panose="020B0604020202020204" pitchFamily="34" charset="0"/>
                  <a:buChar char="•"/>
                </a:pPr>
                <a:r>
                  <a:rPr lang="en-US" sz="2000" dirty="0" smtClean="0">
                    <a:latin typeface="Sitka Banner" panose="02000505000000020004" pitchFamily="2" charset="0"/>
                  </a:rPr>
                  <a:t>Keep excluding the least certain samples from each group until its class proportion becomes equal to its expected value.</a:t>
                </a:r>
              </a:p>
              <a:p>
                <a:pPr marL="342900" indent="-342900">
                  <a:buFont typeface="Arial" panose="020B0604020202020204" pitchFamily="34" charset="0"/>
                  <a:buChar char="•"/>
                </a:pPr>
                <a:r>
                  <a:rPr lang="en-US" sz="2000" dirty="0">
                    <a:latin typeface="Sitka Banner" panose="02000505000000020004" pitchFamily="2" charset="0"/>
                  </a:rPr>
                  <a:t>Add some samples from the source domain to the train set and train the model with </a:t>
                </a:r>
                <a:r>
                  <a:rPr lang="en-US" sz="2000" dirty="0" smtClean="0">
                    <a:latin typeface="Sitka Banner" panose="02000505000000020004" pitchFamily="2" charset="0"/>
                  </a:rPr>
                  <a:t>MSE (</a:t>
                </a:r>
                <a14:m>
                  <m:oMath xmlns:m="http://schemas.openxmlformats.org/officeDocument/2006/math">
                    <m:f>
                      <m:fPr>
                        <m:ctrlPr>
                          <a:rPr lang="en-US" sz="2000" i="1">
                            <a:latin typeface="Cambria Math" panose="02040503050406030204" pitchFamily="18" charset="0"/>
                          </a:rPr>
                        </m:ctrlPr>
                      </m:fPr>
                      <m:num>
                        <m:r>
                          <a:rPr lang="en-US" sz="2000" i="1">
                            <a:latin typeface="Cambria Math" panose="02040503050406030204" pitchFamily="18" charset="0"/>
                          </a:rPr>
                          <m:t>1</m:t>
                        </m:r>
                      </m:num>
                      <m:den>
                        <m:r>
                          <a:rPr lang="en-US" sz="2000" i="1">
                            <a:latin typeface="Cambria Math" panose="02040503050406030204" pitchFamily="18" charset="0"/>
                          </a:rPr>
                          <m:t>𝑁</m:t>
                        </m:r>
                      </m:den>
                    </m:f>
                    <m:nary>
                      <m:naryPr>
                        <m:chr m:val="∑"/>
                        <m:ctrlPr>
                          <a:rPr lang="en-US" sz="2000" i="1">
                            <a:latin typeface="Cambria Math" panose="02040503050406030204" pitchFamily="18" charset="0"/>
                          </a:rPr>
                        </m:ctrlPr>
                      </m:naryPr>
                      <m:sub>
                        <m:r>
                          <m:rPr>
                            <m:brk m:alnAt="23"/>
                          </m:rPr>
                          <a:rPr lang="en-US" sz="2000" i="1">
                            <a:latin typeface="Cambria Math" panose="02040503050406030204" pitchFamily="18" charset="0"/>
                          </a:rPr>
                          <m:t>𝑖</m:t>
                        </m:r>
                        <m:r>
                          <a:rPr lang="en-US" sz="2000" i="1">
                            <a:latin typeface="Cambria Math" panose="02040503050406030204" pitchFamily="18" charset="0"/>
                          </a:rPr>
                          <m:t>=1</m:t>
                        </m:r>
                      </m:sub>
                      <m:sup>
                        <m:r>
                          <a:rPr lang="en-US" sz="2000" i="1">
                            <a:latin typeface="Cambria Math" panose="02040503050406030204" pitchFamily="18" charset="0"/>
                          </a:rPr>
                          <m:t>𝑁</m:t>
                        </m:r>
                      </m:sup>
                      <m:e>
                        <m:sSub>
                          <m:sSubPr>
                            <m:ctrlPr>
                              <a:rPr lang="en-US" sz="2000" i="1">
                                <a:latin typeface="Cambria Math" panose="02040503050406030204" pitchFamily="18" charset="0"/>
                              </a:rPr>
                            </m:ctrlPr>
                          </m:sSubPr>
                          <m:e>
                            <m:r>
                              <a:rPr lang="en-US" sz="2000" i="1">
                                <a:latin typeface="Cambria Math" panose="02040503050406030204" pitchFamily="18" charset="0"/>
                              </a:rPr>
                              <m:t>𝑤</m:t>
                            </m:r>
                          </m:e>
                          <m:sub>
                            <m:r>
                              <a:rPr lang="en-US" sz="2000" i="1">
                                <a:latin typeface="Cambria Math" panose="02040503050406030204" pitchFamily="18" charset="0"/>
                              </a:rPr>
                              <m:t>𝑖</m:t>
                            </m:r>
                          </m:sub>
                        </m:sSub>
                        <m:r>
                          <a:rPr lang="en-US" sz="2000" i="1">
                            <a:latin typeface="Cambria Math" panose="02040503050406030204" pitchFamily="18" charset="0"/>
                          </a:rPr>
                          <m:t>||</m:t>
                        </m:r>
                        <m:r>
                          <a:rPr lang="en-US" sz="2000" i="1">
                            <a:latin typeface="Cambria Math" panose="02040503050406030204" pitchFamily="18" charset="0"/>
                          </a:rPr>
                          <m:t>𝐹</m:t>
                        </m:r>
                        <m:d>
                          <m:dPr>
                            <m:ctrlPr>
                              <a:rPr lang="en-US" sz="2000" i="1">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𝑥</m:t>
                                </m:r>
                              </m:e>
                              <m:sub>
                                <m:r>
                                  <a:rPr lang="en-US" sz="2000" i="1">
                                    <a:latin typeface="Cambria Math" panose="02040503050406030204" pitchFamily="18" charset="0"/>
                                  </a:rPr>
                                  <m:t>𝑖</m:t>
                                </m:r>
                              </m:sub>
                            </m:sSub>
                          </m:e>
                        </m:d>
                        <m:r>
                          <a:rPr lang="en-US" sz="2000" i="1">
                            <a:latin typeface="Cambria Math" panose="02040503050406030204" pitchFamily="18" charset="0"/>
                          </a:rPr>
                          <m:t> −</m:t>
                        </m:r>
                        <m:sSub>
                          <m:sSubPr>
                            <m:ctrlPr>
                              <a:rPr lang="en-US" sz="2000" i="1">
                                <a:latin typeface="Cambria Math" panose="02040503050406030204" pitchFamily="18" charset="0"/>
                              </a:rPr>
                            </m:ctrlPr>
                          </m:sSubPr>
                          <m:e>
                            <m:r>
                              <a:rPr lang="en-US" sz="2000" i="1">
                                <a:latin typeface="Cambria Math" panose="02040503050406030204" pitchFamily="18" charset="0"/>
                              </a:rPr>
                              <m:t>𝑦</m:t>
                            </m:r>
                          </m:e>
                          <m:sub>
                            <m:r>
                              <a:rPr lang="en-US" sz="2000" i="1">
                                <a:latin typeface="Cambria Math" panose="02040503050406030204" pitchFamily="18" charset="0"/>
                              </a:rPr>
                              <m:t>𝑖</m:t>
                            </m:r>
                          </m:sub>
                        </m:sSub>
                        <m:r>
                          <a:rPr lang="en-US" sz="2000" i="1">
                            <a:latin typeface="Cambria Math" panose="02040503050406030204" pitchFamily="18" charset="0"/>
                          </a:rPr>
                          <m:t>||</m:t>
                        </m:r>
                      </m:e>
                    </m:nary>
                  </m:oMath>
                </a14:m>
                <a:r>
                  <a:rPr lang="en-US" sz="2000" dirty="0" smtClean="0"/>
                  <a:t>)</a:t>
                </a:r>
                <a:endParaRPr lang="en-US" sz="2000" dirty="0"/>
              </a:p>
              <a:p>
                <a:pPr marL="342900" indent="-342900">
                  <a:buFont typeface="Arial" panose="020B0604020202020204" pitchFamily="34" charset="0"/>
                  <a:buChar char="•"/>
                </a:pPr>
                <a:endParaRPr lang="en-US" sz="2000" dirty="0" smtClean="0">
                  <a:latin typeface="Sitka Banner" panose="02000505000000020004" pitchFamily="2" charset="0"/>
                </a:endParaRPr>
              </a:p>
              <a:p>
                <a:pPr marL="342900" indent="-342900">
                  <a:buFont typeface="Arial" panose="020B0604020202020204" pitchFamily="34" charset="0"/>
                  <a:buChar char="•"/>
                </a:pPr>
                <a:endParaRPr lang="en-US" sz="2000" dirty="0" smtClean="0">
                  <a:latin typeface="Sitka Banner" panose="02000505000000020004" pitchFamily="2" charset="0"/>
                </a:endParaRPr>
              </a:p>
              <a:p>
                <a:pPr marL="342900" indent="-342900">
                  <a:buFont typeface="Arial" panose="020B0604020202020204" pitchFamily="34" charset="0"/>
                  <a:buChar char="•"/>
                </a:pPr>
                <a:endParaRPr lang="en-US" sz="2000" dirty="0">
                  <a:latin typeface="Sitka Banner" panose="02000505000000020004" pitchFamily="2" charset="0"/>
                </a:endParaRPr>
              </a:p>
            </p:txBody>
          </p:sp>
        </mc:Choice>
        <mc:Fallback xmlns="">
          <p:sp>
            <p:nvSpPr>
              <p:cNvPr id="7" name="TextBox 6"/>
              <p:cNvSpPr txBox="1">
                <a:spLocks noRot="1" noChangeAspect="1" noMove="1" noResize="1" noEditPoints="1" noAdjustHandles="1" noChangeArrowheads="1" noChangeShapeType="1" noTextEdit="1"/>
              </p:cNvSpPr>
              <p:nvPr/>
            </p:nvSpPr>
            <p:spPr>
              <a:xfrm>
                <a:off x="321267" y="2066278"/>
                <a:ext cx="6231934" cy="5759141"/>
              </a:xfrm>
              <a:prstGeom prst="rect">
                <a:avLst/>
              </a:prstGeom>
              <a:blipFill>
                <a:blip r:embed="rId3"/>
                <a:stretch>
                  <a:fillRect l="-1076" t="-635" r="-1468"/>
                </a:stretch>
              </a:blipFill>
            </p:spPr>
            <p:txBody>
              <a:bodyPr/>
              <a:lstStyle/>
              <a:p>
                <a:r>
                  <a:rPr lang="en-US">
                    <a:noFill/>
                  </a:rPr>
                  <a:t> </a:t>
                </a:r>
              </a:p>
            </p:txBody>
          </p:sp>
        </mc:Fallback>
      </mc:AlternateContent>
      <p:sp>
        <p:nvSpPr>
          <p:cNvPr id="8" name="Rectangle 7"/>
          <p:cNvSpPr/>
          <p:nvPr/>
        </p:nvSpPr>
        <p:spPr>
          <a:xfrm>
            <a:off x="9722223" y="2066278"/>
            <a:ext cx="1627093" cy="11610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a:t>
            </a:r>
            <a:endParaRPr lang="en-US" dirty="0"/>
          </a:p>
        </p:txBody>
      </p:sp>
      <p:sp>
        <p:nvSpPr>
          <p:cNvPr id="9" name="Oval 8"/>
          <p:cNvSpPr/>
          <p:nvPr/>
        </p:nvSpPr>
        <p:spPr>
          <a:xfrm>
            <a:off x="7505325" y="2870999"/>
            <a:ext cx="177800" cy="1778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0" name="Oval 9"/>
          <p:cNvSpPr/>
          <p:nvPr/>
        </p:nvSpPr>
        <p:spPr>
          <a:xfrm>
            <a:off x="7541558" y="2573930"/>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7809751" y="2467761"/>
            <a:ext cx="177800" cy="1778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7780617" y="2913008"/>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8212417" y="2815230"/>
            <a:ext cx="177800" cy="1778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4" name="Oval 13"/>
          <p:cNvSpPr/>
          <p:nvPr/>
        </p:nvSpPr>
        <p:spPr>
          <a:xfrm>
            <a:off x="7973358" y="2657514"/>
            <a:ext cx="177800" cy="1778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7336117" y="2421530"/>
            <a:ext cx="177800" cy="1778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6" name="Oval 15"/>
          <p:cNvSpPr/>
          <p:nvPr/>
        </p:nvSpPr>
        <p:spPr>
          <a:xfrm>
            <a:off x="7931522" y="2116730"/>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8334187" y="2485030"/>
            <a:ext cx="177800" cy="1778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7630458" y="2255901"/>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8071969" y="2378861"/>
            <a:ext cx="177800" cy="177800"/>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8062258" y="3022192"/>
            <a:ext cx="177800" cy="1778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34" name="TextBox 33"/>
          <p:cNvSpPr txBox="1"/>
          <p:nvPr/>
        </p:nvSpPr>
        <p:spPr>
          <a:xfrm>
            <a:off x="6838316" y="1437344"/>
            <a:ext cx="2241319" cy="369332"/>
          </a:xfrm>
          <a:prstGeom prst="rect">
            <a:avLst/>
          </a:prstGeom>
          <a:noFill/>
        </p:spPr>
        <p:txBody>
          <a:bodyPr wrap="none" rtlCol="0">
            <a:spAutoFit/>
          </a:bodyPr>
          <a:lstStyle/>
          <a:p>
            <a:r>
              <a:rPr lang="en-US" dirty="0" smtClean="0">
                <a:latin typeface="Sitka Banner" panose="02000505000000020004" pitchFamily="2" charset="0"/>
              </a:rPr>
              <a:t>Target domain samples</a:t>
            </a:r>
            <a:endParaRPr lang="en-US" dirty="0">
              <a:latin typeface="Sitka Banner" panose="02000505000000020004" pitchFamily="2" charset="0"/>
            </a:endParaRPr>
          </a:p>
        </p:txBody>
      </p:sp>
      <p:cxnSp>
        <p:nvCxnSpPr>
          <p:cNvPr id="36" name="Straight Arrow Connector 35"/>
          <p:cNvCxnSpPr>
            <a:stCxn id="33" idx="6"/>
            <a:endCxn id="8" idx="1"/>
          </p:cNvCxnSpPr>
          <p:nvPr/>
        </p:nvCxnSpPr>
        <p:spPr>
          <a:xfrm>
            <a:off x="8756648" y="2645561"/>
            <a:ext cx="965575" cy="12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a:xfrm>
            <a:off x="6849035" y="3629762"/>
            <a:ext cx="5342965" cy="646331"/>
          </a:xfrm>
          <a:prstGeom prst="rect">
            <a:avLst/>
          </a:prstGeom>
        </p:spPr>
        <p:txBody>
          <a:bodyPr wrap="square">
            <a:spAutoFit/>
          </a:bodyPr>
          <a:lstStyle/>
          <a:p>
            <a:pPr algn="ctr"/>
            <a:r>
              <a:rPr lang="en-US" dirty="0">
                <a:latin typeface="Sitka Banner" panose="02000505000000020004" pitchFamily="2" charset="0"/>
              </a:rPr>
              <a:t>exclude wrong </a:t>
            </a:r>
            <a:r>
              <a:rPr lang="en-US" dirty="0" smtClean="0">
                <a:latin typeface="Sitka Banner" panose="02000505000000020004" pitchFamily="2" charset="0"/>
              </a:rPr>
              <a:t>predictions, </a:t>
            </a:r>
            <a:r>
              <a:rPr lang="en-US" dirty="0">
                <a:latin typeface="Sitka Banner" panose="02000505000000020004" pitchFamily="2" charset="0"/>
              </a:rPr>
              <a:t>or delay training on such samples or reduce their impact on the model </a:t>
            </a:r>
            <a:r>
              <a:rPr lang="en-US" dirty="0" smtClean="0">
                <a:latin typeface="Sitka Banner" panose="02000505000000020004" pitchFamily="2" charset="0"/>
              </a:rPr>
              <a:t>parameters.</a:t>
            </a:r>
            <a:endParaRPr lang="en-US" dirty="0">
              <a:latin typeface="Sitka Banner" panose="02000505000000020004" pitchFamily="2" charset="0"/>
            </a:endParaRPr>
          </a:p>
        </p:txBody>
      </p:sp>
      <p:grpSp>
        <p:nvGrpSpPr>
          <p:cNvPr id="51" name="Group 50"/>
          <p:cNvGrpSpPr/>
          <p:nvPr/>
        </p:nvGrpSpPr>
        <p:grpSpPr>
          <a:xfrm>
            <a:off x="7808258" y="4752463"/>
            <a:ext cx="2398903" cy="369332"/>
            <a:chOff x="7808258" y="5074291"/>
            <a:chExt cx="2398903" cy="369332"/>
          </a:xfrm>
        </p:grpSpPr>
        <p:sp>
          <p:nvSpPr>
            <p:cNvPr id="40" name="Oval 39"/>
            <p:cNvSpPr/>
            <p:nvPr/>
          </p:nvSpPr>
          <p:spPr>
            <a:xfrm>
              <a:off x="7808258" y="5170169"/>
              <a:ext cx="177800" cy="177800"/>
            </a:xfrm>
            <a:prstGeom prst="ellipse">
              <a:avLst/>
            </a:prstGeom>
            <a:solidFill>
              <a:schemeClr val="accent4">
                <a:alpha val="1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8074113" y="5170057"/>
              <a:ext cx="177800" cy="177800"/>
            </a:xfrm>
            <a:prstGeom prst="ellipse">
              <a:avLst/>
            </a:prstGeom>
            <a:solidFill>
              <a:schemeClr val="accent4">
                <a:alpha val="1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8334187" y="5170057"/>
              <a:ext cx="177800" cy="177800"/>
            </a:xfrm>
            <a:prstGeom prst="ellipse">
              <a:avLst/>
            </a:prstGeom>
            <a:solidFill>
              <a:schemeClr val="accent4">
                <a:alpha val="3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8594261" y="5170057"/>
              <a:ext cx="177800" cy="177800"/>
            </a:xfrm>
            <a:prstGeom prst="ellipse">
              <a:avLst/>
            </a:prstGeom>
            <a:solidFill>
              <a:schemeClr val="accent4">
                <a:alpha val="4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9243358" y="5170169"/>
              <a:ext cx="177800" cy="177800"/>
            </a:xfrm>
            <a:prstGeom prst="ellipse">
              <a:avLst/>
            </a:prstGeom>
            <a:solidFill>
              <a:schemeClr val="accent4">
                <a:alpha val="5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9509213" y="5170057"/>
              <a:ext cx="177800" cy="177800"/>
            </a:xfrm>
            <a:prstGeom prst="ellipse">
              <a:avLst/>
            </a:prstGeom>
            <a:solidFill>
              <a:schemeClr val="accent4">
                <a:alpha val="6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9769287" y="5170057"/>
              <a:ext cx="177800" cy="177800"/>
            </a:xfrm>
            <a:prstGeom prst="ellipse">
              <a:avLst/>
            </a:prstGeom>
            <a:solidFill>
              <a:schemeClr val="accent4">
                <a:alpha val="8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10029361" y="5170057"/>
              <a:ext cx="177800" cy="1778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8836027" y="5074291"/>
              <a:ext cx="343364" cy="369332"/>
            </a:xfrm>
            <a:prstGeom prst="rect">
              <a:avLst/>
            </a:prstGeom>
            <a:noFill/>
          </p:spPr>
          <p:txBody>
            <a:bodyPr wrap="none" rtlCol="0">
              <a:spAutoFit/>
            </a:bodyPr>
            <a:lstStyle/>
            <a:p>
              <a:r>
                <a:rPr lang="en-US" dirty="0" smtClean="0"/>
                <a:t>…</a:t>
              </a:r>
              <a:endParaRPr lang="en-US" dirty="0"/>
            </a:p>
          </p:txBody>
        </p:sp>
      </p:grpSp>
      <p:sp>
        <p:nvSpPr>
          <p:cNvPr id="2" name="Left Brace 1"/>
          <p:cNvSpPr/>
          <p:nvPr/>
        </p:nvSpPr>
        <p:spPr>
          <a:xfrm rot="16200000">
            <a:off x="8460958" y="4537969"/>
            <a:ext cx="268090" cy="1450971"/>
          </a:xfrm>
          <a:prstGeom prst="leftBrace">
            <a:avLst>
              <a:gd name="adj1" fmla="val 76951"/>
              <a:gd name="adj2" fmla="val 4912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TextBox 2"/>
          <p:cNvSpPr txBox="1"/>
          <p:nvPr/>
        </p:nvSpPr>
        <p:spPr>
          <a:xfrm>
            <a:off x="8454962" y="5397500"/>
            <a:ext cx="301686" cy="369332"/>
          </a:xfrm>
          <a:prstGeom prst="rect">
            <a:avLst/>
          </a:prstGeom>
          <a:noFill/>
        </p:spPr>
        <p:txBody>
          <a:bodyPr wrap="none" rtlCol="0">
            <a:spAutoFit/>
          </a:bodyPr>
          <a:lstStyle/>
          <a:p>
            <a:r>
              <a:rPr lang="en-US" dirty="0" smtClean="0"/>
              <a:t>0</a:t>
            </a:r>
            <a:endParaRPr lang="en-US" dirty="0"/>
          </a:p>
        </p:txBody>
      </p:sp>
      <p:sp>
        <p:nvSpPr>
          <p:cNvPr id="35" name="Left Brace 34"/>
          <p:cNvSpPr/>
          <p:nvPr/>
        </p:nvSpPr>
        <p:spPr>
          <a:xfrm rot="16200000">
            <a:off x="9725059" y="4907781"/>
            <a:ext cx="260477" cy="703732"/>
          </a:xfrm>
          <a:prstGeom prst="leftBrace">
            <a:avLst>
              <a:gd name="adj1" fmla="val 76951"/>
              <a:gd name="adj2" fmla="val 4912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TextBox 37"/>
          <p:cNvSpPr txBox="1"/>
          <p:nvPr/>
        </p:nvSpPr>
        <p:spPr>
          <a:xfrm>
            <a:off x="9337134" y="5402586"/>
            <a:ext cx="1036325" cy="369332"/>
          </a:xfrm>
          <a:prstGeom prst="rect">
            <a:avLst/>
          </a:prstGeom>
          <a:noFill/>
        </p:spPr>
        <p:txBody>
          <a:bodyPr wrap="square" rtlCol="0">
            <a:spAutoFit/>
          </a:bodyPr>
          <a:lstStyle/>
          <a:p>
            <a:r>
              <a:rPr lang="en-US" dirty="0" smtClean="0"/>
              <a:t>[0.2 – 1]</a:t>
            </a:r>
            <a:endParaRPr lang="en-US" dirty="0"/>
          </a:p>
        </p:txBody>
      </p:sp>
      <p:sp>
        <p:nvSpPr>
          <p:cNvPr id="39" name="TextBox 38"/>
          <p:cNvSpPr txBox="1"/>
          <p:nvPr/>
        </p:nvSpPr>
        <p:spPr>
          <a:xfrm>
            <a:off x="7491631" y="5397500"/>
            <a:ext cx="389850" cy="369332"/>
          </a:xfrm>
          <a:prstGeom prst="rect">
            <a:avLst/>
          </a:prstGeom>
          <a:noFill/>
        </p:spPr>
        <p:txBody>
          <a:bodyPr wrap="none" rtlCol="0">
            <a:spAutoFit/>
          </a:bodyPr>
          <a:lstStyle/>
          <a:p>
            <a:r>
              <a:rPr lang="en-US" dirty="0" smtClean="0"/>
              <a:t>W</a:t>
            </a:r>
            <a:endParaRPr lang="en-US" dirty="0"/>
          </a:p>
        </p:txBody>
      </p:sp>
      <p:cxnSp>
        <p:nvCxnSpPr>
          <p:cNvPr id="41" name="Curved Connector 40"/>
          <p:cNvCxnSpPr/>
          <p:nvPr/>
        </p:nvCxnSpPr>
        <p:spPr>
          <a:xfrm flipH="1" flipV="1">
            <a:off x="8514974" y="2075051"/>
            <a:ext cx="2834342" cy="571735"/>
          </a:xfrm>
          <a:prstGeom prst="curvedConnector4">
            <a:avLst>
              <a:gd name="adj1" fmla="val -21171"/>
              <a:gd name="adj2" fmla="val 161324"/>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7700867" y="4495224"/>
            <a:ext cx="989373" cy="307777"/>
          </a:xfrm>
          <a:prstGeom prst="rect">
            <a:avLst/>
          </a:prstGeom>
          <a:noFill/>
        </p:spPr>
        <p:txBody>
          <a:bodyPr wrap="none" rtlCol="0">
            <a:spAutoFit/>
          </a:bodyPr>
          <a:lstStyle/>
          <a:p>
            <a:r>
              <a:rPr lang="en-US" sz="1400" dirty="0" smtClean="0">
                <a:latin typeface="Sitka Banner" panose="02000505000000020004" pitchFamily="2" charset="0"/>
              </a:rPr>
              <a:t>Less certain</a:t>
            </a:r>
            <a:endParaRPr lang="en-US" sz="1400" dirty="0">
              <a:latin typeface="Sitka Banner" panose="02000505000000020004" pitchFamily="2" charset="0"/>
            </a:endParaRPr>
          </a:p>
        </p:txBody>
      </p:sp>
      <p:sp>
        <p:nvSpPr>
          <p:cNvPr id="52" name="TextBox 51"/>
          <p:cNvSpPr txBox="1"/>
          <p:nvPr/>
        </p:nvSpPr>
        <p:spPr>
          <a:xfrm>
            <a:off x="9325178" y="4495224"/>
            <a:ext cx="1053494" cy="307777"/>
          </a:xfrm>
          <a:prstGeom prst="rect">
            <a:avLst/>
          </a:prstGeom>
          <a:noFill/>
        </p:spPr>
        <p:txBody>
          <a:bodyPr wrap="none" rtlCol="0">
            <a:spAutoFit/>
          </a:bodyPr>
          <a:lstStyle/>
          <a:p>
            <a:r>
              <a:rPr lang="en-US" sz="1400" dirty="0" smtClean="0">
                <a:latin typeface="Sitka Banner" panose="02000505000000020004" pitchFamily="2" charset="0"/>
              </a:rPr>
              <a:t>More certain</a:t>
            </a:r>
            <a:endParaRPr lang="en-US" sz="1400" dirty="0">
              <a:latin typeface="Sitka Banner" panose="02000505000000020004" pitchFamily="2" charset="0"/>
            </a:endParaRPr>
          </a:p>
        </p:txBody>
      </p:sp>
    </p:spTree>
    <p:extLst>
      <p:ext uri="{BB962C8B-B14F-4D97-AF65-F5344CB8AC3E}">
        <p14:creationId xmlns:p14="http://schemas.microsoft.com/office/powerpoint/2010/main" val="3943969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rot="2700952">
            <a:off x="3747011" y="2279286"/>
            <a:ext cx="2299427" cy="2299427"/>
          </a:xfrm>
          <a:prstGeom prst="rect">
            <a:avLst/>
          </a:prstGeom>
          <a:solidFill>
            <a:schemeClr val="bg1"/>
          </a:solidFill>
          <a:ln w="254000" cap="rnd" cmpd="sng" algn="ctr">
            <a:solidFill>
              <a:schemeClr val="accent2">
                <a:lumMod val="50000"/>
              </a:schemeClr>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11" name="TextBox 10"/>
          <p:cNvSpPr txBox="1"/>
          <p:nvPr/>
        </p:nvSpPr>
        <p:spPr>
          <a:xfrm>
            <a:off x="4039241" y="2828834"/>
            <a:ext cx="4291959" cy="1200329"/>
          </a:xfrm>
          <a:prstGeom prst="rect">
            <a:avLst/>
          </a:prstGeom>
          <a:solidFill>
            <a:schemeClr val="bg1"/>
          </a:solidFill>
        </p:spPr>
        <p:txBody>
          <a:bodyPr wrap="square" rtlCol="0">
            <a:spAutoFit/>
          </a:bodyPr>
          <a:lstStyle/>
          <a:p>
            <a:pPr algn="ctr"/>
            <a:r>
              <a:rPr lang="en-US" sz="7200" b="1" dirty="0" smtClean="0">
                <a:solidFill>
                  <a:srgbClr val="0F6FC6"/>
                </a:solidFill>
                <a:latin typeface="Bernard MT Condensed" panose="02050806060905020404" pitchFamily="18" charset="0"/>
              </a:rPr>
              <a:t>EVALUATION</a:t>
            </a:r>
            <a:endParaRPr lang="en-US" sz="5400" b="1" dirty="0">
              <a:latin typeface="Bernard MT Condensed" panose="02050806060905020404" pitchFamily="18" charset="0"/>
            </a:endParaRPr>
          </a:p>
        </p:txBody>
      </p:sp>
    </p:spTree>
    <p:extLst>
      <p:ext uri="{BB962C8B-B14F-4D97-AF65-F5344CB8AC3E}">
        <p14:creationId xmlns:p14="http://schemas.microsoft.com/office/powerpoint/2010/main" val="8649387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1254091446"/>
              </p:ext>
            </p:extLst>
          </p:nvPr>
        </p:nvGraphicFramePr>
        <p:xfrm>
          <a:off x="5607051" y="1022349"/>
          <a:ext cx="6076950" cy="3487737"/>
        </p:xfrm>
        <a:graphic>
          <a:graphicData uri="http://schemas.openxmlformats.org/drawingml/2006/chart">
            <c:chart xmlns:c="http://schemas.openxmlformats.org/drawingml/2006/chart" xmlns:r="http://schemas.openxmlformats.org/officeDocument/2006/relationships" r:id="rId3"/>
          </a:graphicData>
        </a:graphic>
      </p:graphicFrame>
      <p:sp>
        <p:nvSpPr>
          <p:cNvPr id="3" name="Title 2"/>
          <p:cNvSpPr>
            <a:spLocks noGrp="1"/>
          </p:cNvSpPr>
          <p:nvPr>
            <p:ph type="title"/>
          </p:nvPr>
        </p:nvSpPr>
        <p:spPr/>
        <p:txBody>
          <a:bodyPr/>
          <a:lstStyle/>
          <a:p>
            <a:r>
              <a:rPr lang="en-US" dirty="0" smtClean="0"/>
              <a:t>Results</a:t>
            </a:r>
            <a:endParaRPr lang="en-US" dirty="0"/>
          </a:p>
        </p:txBody>
      </p:sp>
      <p:sp>
        <p:nvSpPr>
          <p:cNvPr id="7" name="Rectangle 6"/>
          <p:cNvSpPr/>
          <p:nvPr/>
        </p:nvSpPr>
        <p:spPr>
          <a:xfrm rot="20518999">
            <a:off x="6631469" y="5092699"/>
            <a:ext cx="1917700" cy="927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62% improvement</a:t>
            </a:r>
            <a:endParaRPr lang="en-US" dirty="0"/>
          </a:p>
        </p:txBody>
      </p:sp>
      <p:sp>
        <p:nvSpPr>
          <p:cNvPr id="8" name="Rectangle 7"/>
          <p:cNvSpPr/>
          <p:nvPr/>
        </p:nvSpPr>
        <p:spPr>
          <a:xfrm rot="20518999">
            <a:off x="9285769" y="5092700"/>
            <a:ext cx="1917700" cy="927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19% improvement</a:t>
            </a:r>
            <a:endParaRPr lang="en-US" dirty="0"/>
          </a:p>
        </p:txBody>
      </p:sp>
      <p:cxnSp>
        <p:nvCxnSpPr>
          <p:cNvPr id="10" name="Straight Arrow Connector 9"/>
          <p:cNvCxnSpPr/>
          <p:nvPr/>
        </p:nvCxnSpPr>
        <p:spPr>
          <a:xfrm flipH="1">
            <a:off x="6410325" y="4091781"/>
            <a:ext cx="807784" cy="2897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664201" y="4325420"/>
            <a:ext cx="1582484" cy="369332"/>
          </a:xfrm>
          <a:prstGeom prst="rect">
            <a:avLst/>
          </a:prstGeom>
          <a:noFill/>
        </p:spPr>
        <p:txBody>
          <a:bodyPr wrap="none" rtlCol="0">
            <a:spAutoFit/>
          </a:bodyPr>
          <a:lstStyle/>
          <a:p>
            <a:r>
              <a:rPr lang="en-US" dirty="0" smtClean="0">
                <a:latin typeface="Sitka Banner" panose="02000505000000020004" pitchFamily="2" charset="0"/>
              </a:rPr>
              <a:t>Network Traffic</a:t>
            </a:r>
            <a:endParaRPr lang="en-US" dirty="0">
              <a:latin typeface="Sitka Banner" panose="02000505000000020004" pitchFamily="2" charset="0"/>
            </a:endParaRPr>
          </a:p>
        </p:txBody>
      </p:sp>
      <p:cxnSp>
        <p:nvCxnSpPr>
          <p:cNvPr id="12" name="Straight Arrow Connector 11"/>
          <p:cNvCxnSpPr/>
          <p:nvPr/>
        </p:nvCxnSpPr>
        <p:spPr>
          <a:xfrm>
            <a:off x="10344150" y="4091781"/>
            <a:ext cx="596901" cy="390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0344150" y="4421751"/>
            <a:ext cx="1282698" cy="369332"/>
          </a:xfrm>
          <a:prstGeom prst="rect">
            <a:avLst/>
          </a:prstGeom>
          <a:noFill/>
        </p:spPr>
        <p:txBody>
          <a:bodyPr wrap="square" rtlCol="0">
            <a:spAutoFit/>
          </a:bodyPr>
          <a:lstStyle/>
          <a:p>
            <a:r>
              <a:rPr lang="en-US" dirty="0" smtClean="0">
                <a:latin typeface="Sitka Banner" panose="02000505000000020004" pitchFamily="2" charset="0"/>
              </a:rPr>
              <a:t>Time-series</a:t>
            </a:r>
            <a:endParaRPr lang="en-US" dirty="0">
              <a:latin typeface="Sitka Banner" panose="02000505000000020004" pitchFamily="2" charset="0"/>
            </a:endParaRPr>
          </a:p>
        </p:txBody>
      </p:sp>
    </p:spTree>
    <p:extLst>
      <p:ext uri="{BB962C8B-B14F-4D97-AF65-F5344CB8AC3E}">
        <p14:creationId xmlns:p14="http://schemas.microsoft.com/office/powerpoint/2010/main" val="77604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3160971604"/>
              </p:ext>
            </p:extLst>
          </p:nvPr>
        </p:nvGraphicFramePr>
        <p:xfrm>
          <a:off x="5695950" y="957263"/>
          <a:ext cx="6113463" cy="3424237"/>
        </p:xfrm>
        <a:graphic>
          <a:graphicData uri="http://schemas.openxmlformats.org/drawingml/2006/chart">
            <c:chart xmlns:c="http://schemas.openxmlformats.org/drawingml/2006/chart" xmlns:r="http://schemas.openxmlformats.org/officeDocument/2006/relationships" r:id="rId3"/>
          </a:graphicData>
        </a:graphic>
      </p:graphicFrame>
      <p:sp>
        <p:nvSpPr>
          <p:cNvPr id="3" name="Title 2"/>
          <p:cNvSpPr>
            <a:spLocks noGrp="1"/>
          </p:cNvSpPr>
          <p:nvPr>
            <p:ph type="title"/>
          </p:nvPr>
        </p:nvSpPr>
        <p:spPr/>
        <p:txBody>
          <a:bodyPr/>
          <a:lstStyle/>
          <a:p>
            <a:r>
              <a:rPr lang="en-US" dirty="0" smtClean="0"/>
              <a:t>Results</a:t>
            </a:r>
            <a:endParaRPr lang="en-US" dirty="0"/>
          </a:p>
        </p:txBody>
      </p:sp>
      <p:sp>
        <p:nvSpPr>
          <p:cNvPr id="7" name="Rectangle 6"/>
          <p:cNvSpPr/>
          <p:nvPr/>
        </p:nvSpPr>
        <p:spPr>
          <a:xfrm rot="20518999">
            <a:off x="6596244" y="5097159"/>
            <a:ext cx="1504980" cy="7275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r>
              <a:rPr lang="en-US" dirty="0" smtClean="0"/>
              <a:t>% improvement</a:t>
            </a:r>
            <a:endParaRPr lang="en-US" dirty="0"/>
          </a:p>
        </p:txBody>
      </p:sp>
      <p:sp>
        <p:nvSpPr>
          <p:cNvPr id="8" name="Rectangle 7"/>
          <p:cNvSpPr/>
          <p:nvPr/>
        </p:nvSpPr>
        <p:spPr>
          <a:xfrm>
            <a:off x="10782299" y="2667000"/>
            <a:ext cx="660401" cy="1060449"/>
          </a:xfrm>
          <a:prstGeom prst="rect">
            <a:avLst/>
          </a:prstGeom>
          <a:solidFill>
            <a:schemeClr val="accent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029699" y="1917701"/>
            <a:ext cx="660401" cy="1809748"/>
          </a:xfrm>
          <a:prstGeom prst="rect">
            <a:avLst/>
          </a:prstGeom>
          <a:solidFill>
            <a:schemeClr val="accent1">
              <a:alpha val="3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p:cNvCxnSpPr/>
          <p:nvPr/>
        </p:nvCxnSpPr>
        <p:spPr>
          <a:xfrm flipH="1">
            <a:off x="6410325" y="3990975"/>
            <a:ext cx="742950" cy="3905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944825" y="4262546"/>
            <a:ext cx="575799" cy="369332"/>
          </a:xfrm>
          <a:prstGeom prst="rect">
            <a:avLst/>
          </a:prstGeom>
          <a:noFill/>
        </p:spPr>
        <p:txBody>
          <a:bodyPr wrap="none" rtlCol="0">
            <a:spAutoFit/>
          </a:bodyPr>
          <a:lstStyle/>
          <a:p>
            <a:r>
              <a:rPr lang="en-US" dirty="0" smtClean="0">
                <a:latin typeface="Sitka Banner" panose="02000505000000020004" pitchFamily="2" charset="0"/>
              </a:rPr>
              <a:t>Text</a:t>
            </a:r>
            <a:endParaRPr lang="en-US" dirty="0">
              <a:latin typeface="Sitka Banner" panose="02000505000000020004" pitchFamily="2" charset="0"/>
            </a:endParaRPr>
          </a:p>
        </p:txBody>
      </p:sp>
      <p:cxnSp>
        <p:nvCxnSpPr>
          <p:cNvPr id="13" name="Straight Arrow Connector 12"/>
          <p:cNvCxnSpPr/>
          <p:nvPr/>
        </p:nvCxnSpPr>
        <p:spPr>
          <a:xfrm>
            <a:off x="10782299" y="3990975"/>
            <a:ext cx="330200" cy="3693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0868836" y="4262546"/>
            <a:ext cx="739080" cy="369332"/>
          </a:xfrm>
          <a:prstGeom prst="rect">
            <a:avLst/>
          </a:prstGeom>
          <a:noFill/>
        </p:spPr>
        <p:txBody>
          <a:bodyPr wrap="square" rtlCol="0">
            <a:spAutoFit/>
          </a:bodyPr>
          <a:lstStyle/>
          <a:p>
            <a:r>
              <a:rPr lang="en-US" dirty="0" smtClean="0">
                <a:latin typeface="Sitka Banner" panose="02000505000000020004" pitchFamily="2" charset="0"/>
              </a:rPr>
              <a:t>Image</a:t>
            </a:r>
            <a:endParaRPr lang="en-US" dirty="0">
              <a:latin typeface="Sitka Banner" panose="02000505000000020004" pitchFamily="2" charset="0"/>
            </a:endParaRPr>
          </a:p>
        </p:txBody>
      </p:sp>
      <p:cxnSp>
        <p:nvCxnSpPr>
          <p:cNvPr id="17" name="Straight Arrow Connector 16"/>
          <p:cNvCxnSpPr/>
          <p:nvPr/>
        </p:nvCxnSpPr>
        <p:spPr>
          <a:xfrm>
            <a:off x="9182100" y="3990975"/>
            <a:ext cx="1930399" cy="3693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657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idx="1"/>
            <p:extLst>
              <p:ext uri="{D42A27DB-BD31-4B8C-83A1-F6EECF244321}">
                <p14:modId xmlns:p14="http://schemas.microsoft.com/office/powerpoint/2010/main" val="388364656"/>
              </p:ext>
            </p:extLst>
          </p:nvPr>
        </p:nvGraphicFramePr>
        <p:xfrm>
          <a:off x="5695950" y="804863"/>
          <a:ext cx="6113463" cy="5240337"/>
        </p:xfrm>
        <a:graphic>
          <a:graphicData uri="http://schemas.openxmlformats.org/drawingml/2006/chart">
            <c:chart xmlns:c="http://schemas.openxmlformats.org/drawingml/2006/chart" xmlns:r="http://schemas.openxmlformats.org/officeDocument/2006/relationships" r:id="rId3"/>
          </a:graphicData>
        </a:graphic>
      </p:graphicFrame>
      <p:sp>
        <p:nvSpPr>
          <p:cNvPr id="3" name="Title 2"/>
          <p:cNvSpPr>
            <a:spLocks noGrp="1"/>
          </p:cNvSpPr>
          <p:nvPr>
            <p:ph type="title"/>
          </p:nvPr>
        </p:nvSpPr>
        <p:spPr/>
        <p:txBody>
          <a:bodyPr/>
          <a:lstStyle/>
          <a:p>
            <a:r>
              <a:rPr lang="en-US" dirty="0" smtClean="0"/>
              <a:t>Sensitivity Analysis</a:t>
            </a:r>
            <a:endParaRPr lang="en-US" dirty="0"/>
          </a:p>
        </p:txBody>
      </p:sp>
      <p:cxnSp>
        <p:nvCxnSpPr>
          <p:cNvPr id="8" name="Straight Arrow Connector 7"/>
          <p:cNvCxnSpPr/>
          <p:nvPr/>
        </p:nvCxnSpPr>
        <p:spPr>
          <a:xfrm>
            <a:off x="7867652" y="2390775"/>
            <a:ext cx="0" cy="107632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9605964" y="2295525"/>
            <a:ext cx="0" cy="138112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11334750" y="4143375"/>
            <a:ext cx="0" cy="58737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5268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PPPL generalizes better than other domain adaptation methods across different input types.</a:t>
            </a:r>
          </a:p>
          <a:p>
            <a:endParaRPr lang="en-US" dirty="0"/>
          </a:p>
          <a:p>
            <a:r>
              <a:rPr lang="en-US" dirty="0" smtClean="0"/>
              <a:t>Can get comparable results with the existing work on image classification tasks.</a:t>
            </a:r>
          </a:p>
          <a:p>
            <a:endParaRPr lang="en-US" dirty="0"/>
          </a:p>
          <a:p>
            <a:r>
              <a:rPr lang="en-US" dirty="0" smtClean="0"/>
              <a:t>Outperforms them on other tasks with up to 62% improvement for anomaly detection in network traffic based on the F1 score.</a:t>
            </a:r>
            <a:endParaRPr lang="en-US" dirty="0"/>
          </a:p>
        </p:txBody>
      </p:sp>
      <p:sp>
        <p:nvSpPr>
          <p:cNvPr id="3" name="Title 2"/>
          <p:cNvSpPr>
            <a:spLocks noGrp="1"/>
          </p:cNvSpPr>
          <p:nvPr>
            <p:ph type="title"/>
          </p:nvPr>
        </p:nvSpPr>
        <p:spPr/>
        <p:txBody>
          <a:bodyPr/>
          <a:lstStyle/>
          <a:p>
            <a:r>
              <a:rPr lang="en-US" dirty="0" smtClean="0"/>
              <a:t>Conclusion</a:t>
            </a:r>
            <a:endParaRPr lang="en-US" dirty="0"/>
          </a:p>
        </p:txBody>
      </p:sp>
    </p:spTree>
    <p:extLst>
      <p:ext uri="{BB962C8B-B14F-4D97-AF65-F5344CB8AC3E}">
        <p14:creationId xmlns:p14="http://schemas.microsoft.com/office/powerpoint/2010/main" val="1575778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36683" y="2420752"/>
            <a:ext cx="8242434" cy="1862048"/>
          </a:xfrm>
          <a:prstGeom prst="rect">
            <a:avLst/>
          </a:prstGeom>
        </p:spPr>
        <p:txBody>
          <a:bodyPr wrap="square">
            <a:spAutoFit/>
          </a:bodyPr>
          <a:lstStyle/>
          <a:p>
            <a:pPr algn="ctr"/>
            <a:r>
              <a:rPr lang="en-US" sz="11500"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Questions?</a:t>
            </a:r>
            <a:endParaRPr lang="en-US" sz="11500"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spTree>
    <p:extLst>
      <p:ext uri="{BB962C8B-B14F-4D97-AF65-F5344CB8AC3E}">
        <p14:creationId xmlns:p14="http://schemas.microsoft.com/office/powerpoint/2010/main" val="9204786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Deep Neural Networks</a:t>
            </a:r>
            <a:endParaRPr lang="en-US" dirty="0"/>
          </a:p>
        </p:txBody>
      </p:sp>
      <p:sp>
        <p:nvSpPr>
          <p:cNvPr id="3" name="Content Placeholder 2"/>
          <p:cNvSpPr>
            <a:spLocks noGrp="1"/>
          </p:cNvSpPr>
          <p:nvPr>
            <p:ph idx="1"/>
          </p:nvPr>
        </p:nvSpPr>
        <p:spPr>
          <a:xfrm>
            <a:off x="5695392" y="804689"/>
            <a:ext cx="6114805" cy="5620604"/>
          </a:xfrm>
        </p:spPr>
        <p:txBody>
          <a:bodyPr>
            <a:normAutofit/>
          </a:bodyPr>
          <a:lstStyle/>
          <a:p>
            <a:r>
              <a:rPr lang="en-US" dirty="0" smtClean="0"/>
              <a:t>Used for many different tasks.</a:t>
            </a:r>
          </a:p>
          <a:p>
            <a:pPr lvl="1"/>
            <a:r>
              <a:rPr lang="en-US" dirty="0" smtClean="0"/>
              <a:t>Object recognition</a:t>
            </a:r>
          </a:p>
          <a:p>
            <a:pPr lvl="1"/>
            <a:r>
              <a:rPr lang="en-US" dirty="0" smtClean="0"/>
              <a:t>Sentiment analysis</a:t>
            </a:r>
          </a:p>
          <a:p>
            <a:pPr lvl="1"/>
            <a:r>
              <a:rPr lang="en-US" dirty="0" smtClean="0"/>
              <a:t>Anomaly detection</a:t>
            </a:r>
          </a:p>
          <a:p>
            <a:r>
              <a:rPr lang="en-US" dirty="0" smtClean="0"/>
              <a:t>Need to be trained on very large </a:t>
            </a:r>
            <a:r>
              <a:rPr lang="en-US" b="1" dirty="0" smtClean="0"/>
              <a:t>labeled</a:t>
            </a:r>
            <a:r>
              <a:rPr lang="en-US" dirty="0" smtClean="0"/>
              <a:t> datasets.</a:t>
            </a:r>
          </a:p>
          <a:p>
            <a:r>
              <a:rPr lang="en-US" dirty="0" smtClean="0"/>
              <a:t>Data labeling is expensive, time-consuming and needs a human in the loop.</a:t>
            </a:r>
          </a:p>
          <a:p>
            <a:r>
              <a:rPr lang="en-US" dirty="0" smtClean="0"/>
              <a:t>For some tasks such as anomaly detection in network traffic, we can’t label everything in advance.</a:t>
            </a:r>
          </a:p>
          <a:p>
            <a:pPr lvl="1"/>
            <a:r>
              <a:rPr lang="en-US" dirty="0" smtClean="0"/>
              <a:t>Because of </a:t>
            </a:r>
            <a:r>
              <a:rPr lang="en-US" b="1" dirty="0" smtClean="0"/>
              <a:t>zero-day</a:t>
            </a:r>
            <a:r>
              <a:rPr lang="en-US" dirty="0" smtClean="0"/>
              <a:t> attacks</a:t>
            </a:r>
            <a:endParaRPr lang="en-US" dirty="0"/>
          </a:p>
        </p:txBody>
      </p:sp>
    </p:spTree>
    <p:extLst>
      <p:ext uri="{BB962C8B-B14F-4D97-AF65-F5344CB8AC3E}">
        <p14:creationId xmlns:p14="http://schemas.microsoft.com/office/powerpoint/2010/main" val="4046108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81879" y="173367"/>
            <a:ext cx="9828241" cy="11820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Domain Shift Problem</a:t>
            </a:r>
            <a:endPar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grpSp>
        <p:nvGrpSpPr>
          <p:cNvPr id="6" name="Group 5"/>
          <p:cNvGrpSpPr/>
          <p:nvPr/>
        </p:nvGrpSpPr>
        <p:grpSpPr>
          <a:xfrm>
            <a:off x="4017433" y="1537818"/>
            <a:ext cx="2894052" cy="2431708"/>
            <a:chOff x="229003" y="-147602"/>
            <a:chExt cx="4604936" cy="3869267"/>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7885" y="1346633"/>
              <a:ext cx="1217785" cy="121778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9003" y="-147602"/>
              <a:ext cx="1780788" cy="1780788"/>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0541" y="1685250"/>
              <a:ext cx="1105412" cy="1105412"/>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96507" y="139872"/>
              <a:ext cx="2037432" cy="2037432"/>
            </a:xfrm>
            <a:prstGeom prst="rect">
              <a:avLst/>
            </a:prstGeom>
          </p:spPr>
        </p:pic>
        <p:pic>
          <p:nvPicPr>
            <p:cNvPr id="11" name="Picture 1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40278" y="2568623"/>
              <a:ext cx="1153042" cy="1153042"/>
            </a:xfrm>
            <a:prstGeom prst="rect">
              <a:avLst/>
            </a:prstGeom>
          </p:spPr>
        </p:pic>
        <p:pic>
          <p:nvPicPr>
            <p:cNvPr id="12" name="Picture 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842351" y="2237956"/>
              <a:ext cx="1465010" cy="1465010"/>
            </a:xfrm>
            <a:prstGeom prst="rect">
              <a:avLst/>
            </a:prstGeom>
          </p:spPr>
        </p:pic>
      </p:grpSp>
      <p:grpSp>
        <p:nvGrpSpPr>
          <p:cNvPr id="13" name="Group 12"/>
          <p:cNvGrpSpPr/>
          <p:nvPr/>
        </p:nvGrpSpPr>
        <p:grpSpPr>
          <a:xfrm>
            <a:off x="8592886" y="1670018"/>
            <a:ext cx="3505314" cy="2305547"/>
            <a:chOff x="6096001" y="727113"/>
            <a:chExt cx="5181205" cy="3407830"/>
          </a:xfrm>
        </p:grpSpPr>
        <p:pic>
          <p:nvPicPr>
            <p:cNvPr id="14" name="Picture 1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096001" y="727113"/>
              <a:ext cx="1601750" cy="1601750"/>
            </a:xfrm>
            <a:prstGeom prst="rect">
              <a:avLst/>
            </a:prstGeom>
          </p:spPr>
        </p:pic>
        <p:pic>
          <p:nvPicPr>
            <p:cNvPr id="15" name="Picture 1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885728" y="727113"/>
              <a:ext cx="1601750" cy="1601750"/>
            </a:xfrm>
            <a:prstGeom prst="rect">
              <a:avLst/>
            </a:prstGeom>
          </p:spPr>
        </p:pic>
        <p:pic>
          <p:nvPicPr>
            <p:cNvPr id="16" name="Picture 15"/>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675456" y="727113"/>
              <a:ext cx="1601750" cy="1601750"/>
            </a:xfrm>
            <a:prstGeom prst="rect">
              <a:avLst/>
            </a:prstGeom>
          </p:spPr>
        </p:pic>
        <p:pic>
          <p:nvPicPr>
            <p:cNvPr id="17" name="Picture 1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096990" y="2533192"/>
              <a:ext cx="1600761" cy="1600761"/>
            </a:xfrm>
            <a:prstGeom prst="rect">
              <a:avLst/>
            </a:prstGeom>
          </p:spPr>
        </p:pic>
        <p:pic>
          <p:nvPicPr>
            <p:cNvPr id="18" name="Picture 1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885728" y="2533192"/>
              <a:ext cx="1601750" cy="1601750"/>
            </a:xfrm>
            <a:prstGeom prst="rect">
              <a:avLst/>
            </a:prstGeom>
          </p:spPr>
        </p:pic>
        <p:pic>
          <p:nvPicPr>
            <p:cNvPr id="19" name="Picture 18"/>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9675455" y="2533192"/>
              <a:ext cx="1601751" cy="1601751"/>
            </a:xfrm>
            <a:prstGeom prst="rect">
              <a:avLst/>
            </a:prstGeom>
          </p:spPr>
        </p:pic>
      </p:grpSp>
      <p:sp>
        <p:nvSpPr>
          <p:cNvPr id="20" name="Right Arrow 19"/>
          <p:cNvSpPr/>
          <p:nvPr/>
        </p:nvSpPr>
        <p:spPr>
          <a:xfrm>
            <a:off x="7027368" y="2403171"/>
            <a:ext cx="1315155" cy="7944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0864647">
            <a:off x="312937" y="1519848"/>
            <a:ext cx="3298372" cy="1382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Sitka Banner" panose="02000505000000020004" pitchFamily="2" charset="0"/>
              </a:rPr>
              <a:t>Potential solution</a:t>
            </a:r>
          </a:p>
          <a:p>
            <a:pPr algn="ctr"/>
            <a:r>
              <a:rPr lang="en-US" sz="2000" dirty="0">
                <a:latin typeface="Sitka Banner" panose="02000505000000020004" pitchFamily="2" charset="0"/>
              </a:rPr>
              <a:t>Train the model on a similar dataset </a:t>
            </a:r>
            <a:r>
              <a:rPr lang="en-US" sz="2000" dirty="0" smtClean="0">
                <a:latin typeface="Sitka Banner" panose="02000505000000020004" pitchFamily="2" charset="0"/>
              </a:rPr>
              <a:t>that </a:t>
            </a:r>
            <a:r>
              <a:rPr lang="en-US" sz="2000" dirty="0">
                <a:latin typeface="Sitka Banner" panose="02000505000000020004" pitchFamily="2" charset="0"/>
              </a:rPr>
              <a:t>is already labeled.</a:t>
            </a:r>
          </a:p>
        </p:txBody>
      </p:sp>
      <p:sp>
        <p:nvSpPr>
          <p:cNvPr id="22" name="Rectangle 21"/>
          <p:cNvSpPr/>
          <p:nvPr/>
        </p:nvSpPr>
        <p:spPr>
          <a:xfrm rot="20864647">
            <a:off x="373442" y="3103331"/>
            <a:ext cx="3275204" cy="1382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latin typeface="Sitka Banner" panose="02000505000000020004" pitchFamily="2" charset="0"/>
              </a:rPr>
              <a:t>Can’t get good results when there is a </a:t>
            </a:r>
            <a:r>
              <a:rPr lang="en-US" sz="2400" b="1" dirty="0">
                <a:latin typeface="Sitka Banner" panose="02000505000000020004" pitchFamily="2" charset="0"/>
              </a:rPr>
              <a:t>domain gap</a:t>
            </a:r>
            <a:r>
              <a:rPr lang="en-US" sz="2400" dirty="0">
                <a:latin typeface="Sitka Banner" panose="02000505000000020004" pitchFamily="2" charset="0"/>
              </a:rPr>
              <a:t>.</a:t>
            </a:r>
          </a:p>
        </p:txBody>
      </p:sp>
      <p:sp>
        <p:nvSpPr>
          <p:cNvPr id="23" name="TextBox 22"/>
          <p:cNvSpPr txBox="1"/>
          <p:nvPr/>
        </p:nvSpPr>
        <p:spPr>
          <a:xfrm>
            <a:off x="6944191" y="3200509"/>
            <a:ext cx="1305087" cy="461665"/>
          </a:xfrm>
          <a:prstGeom prst="rect">
            <a:avLst/>
          </a:prstGeom>
          <a:noFill/>
        </p:spPr>
        <p:txBody>
          <a:bodyPr wrap="square" rtlCol="0">
            <a:spAutoFit/>
          </a:bodyPr>
          <a:lstStyle/>
          <a:p>
            <a:pPr algn="ctr"/>
            <a:r>
              <a:rPr lang="en-US" sz="2400" dirty="0" smtClean="0"/>
              <a:t>Acc:79%</a:t>
            </a:r>
            <a:endParaRPr lang="en-US" sz="2400" dirty="0"/>
          </a:p>
        </p:txBody>
      </p:sp>
      <p:sp>
        <p:nvSpPr>
          <p:cNvPr id="26" name="Rectangle 25"/>
          <p:cNvSpPr/>
          <p:nvPr/>
        </p:nvSpPr>
        <p:spPr>
          <a:xfrm>
            <a:off x="3818351" y="4818156"/>
            <a:ext cx="2725601" cy="1382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err="1" smtClean="0">
                <a:latin typeface="Sitka Banner" panose="02000505000000020004" pitchFamily="2" charset="0"/>
              </a:rPr>
              <a:t>Slowloris</a:t>
            </a:r>
            <a:r>
              <a:rPr lang="en-US" sz="2400" b="1" dirty="0" smtClean="0">
                <a:latin typeface="Sitka Banner" panose="02000505000000020004" pitchFamily="2" charset="0"/>
              </a:rPr>
              <a:t> </a:t>
            </a:r>
            <a:r>
              <a:rPr lang="en-US" sz="2400" b="1" dirty="0" err="1" smtClean="0">
                <a:latin typeface="Sitka Banner" panose="02000505000000020004" pitchFamily="2" charset="0"/>
              </a:rPr>
              <a:t>SlowHTTPTest</a:t>
            </a:r>
            <a:r>
              <a:rPr lang="en-US" sz="2400" b="1" dirty="0" smtClean="0">
                <a:latin typeface="Sitka Banner" panose="02000505000000020004" pitchFamily="2" charset="0"/>
              </a:rPr>
              <a:t> Hulk</a:t>
            </a:r>
            <a:endParaRPr lang="en-US" sz="2000" dirty="0">
              <a:latin typeface="Sitka Banner" panose="02000505000000020004" pitchFamily="2" charset="0"/>
            </a:endParaRPr>
          </a:p>
        </p:txBody>
      </p:sp>
      <p:sp>
        <p:nvSpPr>
          <p:cNvPr id="27" name="Rectangle 26"/>
          <p:cNvSpPr/>
          <p:nvPr/>
        </p:nvSpPr>
        <p:spPr>
          <a:xfrm>
            <a:off x="8745781" y="4818154"/>
            <a:ext cx="2725601" cy="1382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latin typeface="Sitka Banner" panose="02000505000000020004" pitchFamily="2" charset="0"/>
              </a:rPr>
              <a:t>SSH-</a:t>
            </a:r>
            <a:r>
              <a:rPr lang="en-US" sz="2400" b="1" dirty="0" err="1" smtClean="0">
                <a:latin typeface="Sitka Banner" panose="02000505000000020004" pitchFamily="2" charset="0"/>
              </a:rPr>
              <a:t>Patator</a:t>
            </a:r>
            <a:r>
              <a:rPr lang="en-US" sz="2400" b="1" dirty="0">
                <a:latin typeface="Sitka Banner" panose="02000505000000020004" pitchFamily="2" charset="0"/>
              </a:rPr>
              <a:t> </a:t>
            </a:r>
            <a:r>
              <a:rPr lang="en-US" sz="2400" b="1" dirty="0" smtClean="0">
                <a:latin typeface="Sitka Banner" panose="02000505000000020004" pitchFamily="2" charset="0"/>
              </a:rPr>
              <a:t>     FTP-</a:t>
            </a:r>
            <a:r>
              <a:rPr lang="en-US" sz="2400" b="1" dirty="0" err="1" smtClean="0">
                <a:latin typeface="Sitka Banner" panose="02000505000000020004" pitchFamily="2" charset="0"/>
              </a:rPr>
              <a:t>Patator</a:t>
            </a:r>
            <a:endParaRPr lang="en-US" sz="2000" dirty="0">
              <a:latin typeface="Sitka Banner" panose="02000505000000020004" pitchFamily="2" charset="0"/>
            </a:endParaRPr>
          </a:p>
        </p:txBody>
      </p:sp>
      <p:sp>
        <p:nvSpPr>
          <p:cNvPr id="28" name="Right Arrow 27"/>
          <p:cNvSpPr/>
          <p:nvPr/>
        </p:nvSpPr>
        <p:spPr>
          <a:xfrm>
            <a:off x="7040771" y="5112397"/>
            <a:ext cx="1315155" cy="7944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6887264" y="5906870"/>
            <a:ext cx="1515205" cy="461665"/>
          </a:xfrm>
          <a:prstGeom prst="rect">
            <a:avLst/>
          </a:prstGeom>
          <a:noFill/>
        </p:spPr>
        <p:txBody>
          <a:bodyPr wrap="square" rtlCol="0">
            <a:spAutoFit/>
          </a:bodyPr>
          <a:lstStyle/>
          <a:p>
            <a:pPr algn="ctr"/>
            <a:r>
              <a:rPr lang="en-US" sz="2400" dirty="0" smtClean="0"/>
              <a:t>F1: 0.028</a:t>
            </a:r>
            <a:endParaRPr lang="en-US" sz="2400" dirty="0"/>
          </a:p>
        </p:txBody>
      </p:sp>
      <p:sp>
        <p:nvSpPr>
          <p:cNvPr id="2" name="Rounded Rectangular Callout 1"/>
          <p:cNvSpPr/>
          <p:nvPr/>
        </p:nvSpPr>
        <p:spPr>
          <a:xfrm>
            <a:off x="9676541" y="295068"/>
            <a:ext cx="1632534" cy="870554"/>
          </a:xfrm>
          <a:prstGeom prst="wedgeRoundRectCallout">
            <a:avLst>
              <a:gd name="adj1" fmla="val -61568"/>
              <a:gd name="adj2" fmla="val 9114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Office-31</a:t>
            </a:r>
            <a:endParaRPr lang="en-US" dirty="0"/>
          </a:p>
        </p:txBody>
      </p:sp>
      <p:sp>
        <p:nvSpPr>
          <p:cNvPr id="30" name="Rounded Rectangular Callout 29"/>
          <p:cNvSpPr/>
          <p:nvPr/>
        </p:nvSpPr>
        <p:spPr>
          <a:xfrm>
            <a:off x="1145856" y="5765834"/>
            <a:ext cx="1632534" cy="870554"/>
          </a:xfrm>
          <a:prstGeom prst="wedgeRoundRectCallout">
            <a:avLst>
              <a:gd name="adj1" fmla="val 102222"/>
              <a:gd name="adj2" fmla="val -6322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CICIDS-2017</a:t>
            </a:r>
            <a:endParaRPr lang="en-US" dirty="0"/>
          </a:p>
        </p:txBody>
      </p:sp>
    </p:spTree>
    <p:extLst>
      <p:ext uri="{BB962C8B-B14F-4D97-AF65-F5344CB8AC3E}">
        <p14:creationId xmlns:p14="http://schemas.microsoft.com/office/powerpoint/2010/main" val="1604041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p:bldP spid="26" grpId="0" animBg="1"/>
      <p:bldP spid="27" grpId="0" animBg="1"/>
      <p:bldP spid="28" grpId="0" animBg="1"/>
      <p:bldP spid="29" grpId="0"/>
      <p:bldP spid="2" grpId="0" animBg="1"/>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81879" y="173367"/>
            <a:ext cx="9828241" cy="11820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rPr>
              <a:t>Unsupervised Domain Adaptation</a:t>
            </a:r>
          </a:p>
        </p:txBody>
      </p:sp>
      <p:grpSp>
        <p:nvGrpSpPr>
          <p:cNvPr id="6" name="Group 5"/>
          <p:cNvGrpSpPr/>
          <p:nvPr/>
        </p:nvGrpSpPr>
        <p:grpSpPr>
          <a:xfrm>
            <a:off x="4017433" y="1537818"/>
            <a:ext cx="2894052" cy="2431708"/>
            <a:chOff x="229003" y="-147602"/>
            <a:chExt cx="4604936" cy="3869267"/>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7885" y="1346633"/>
              <a:ext cx="1217785" cy="1217785"/>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9003" y="-147602"/>
              <a:ext cx="1780788" cy="1780788"/>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0541" y="1685250"/>
              <a:ext cx="1105412" cy="1105412"/>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96507" y="139872"/>
              <a:ext cx="2037432" cy="2037432"/>
            </a:xfrm>
            <a:prstGeom prst="rect">
              <a:avLst/>
            </a:prstGeom>
          </p:spPr>
        </p:pic>
        <p:pic>
          <p:nvPicPr>
            <p:cNvPr id="11" name="Picture 1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40278" y="2568623"/>
              <a:ext cx="1153042" cy="1153042"/>
            </a:xfrm>
            <a:prstGeom prst="rect">
              <a:avLst/>
            </a:prstGeom>
          </p:spPr>
        </p:pic>
        <p:pic>
          <p:nvPicPr>
            <p:cNvPr id="12" name="Picture 1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842351" y="2237956"/>
              <a:ext cx="1465010" cy="1465010"/>
            </a:xfrm>
            <a:prstGeom prst="rect">
              <a:avLst/>
            </a:prstGeom>
          </p:spPr>
        </p:pic>
      </p:grpSp>
      <p:grpSp>
        <p:nvGrpSpPr>
          <p:cNvPr id="13" name="Group 12"/>
          <p:cNvGrpSpPr/>
          <p:nvPr/>
        </p:nvGrpSpPr>
        <p:grpSpPr>
          <a:xfrm>
            <a:off x="8592886" y="1670018"/>
            <a:ext cx="3505314" cy="2305547"/>
            <a:chOff x="6096001" y="727113"/>
            <a:chExt cx="5181205" cy="3407830"/>
          </a:xfrm>
        </p:grpSpPr>
        <p:pic>
          <p:nvPicPr>
            <p:cNvPr id="14" name="Picture 1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096001" y="727113"/>
              <a:ext cx="1601750" cy="1601750"/>
            </a:xfrm>
            <a:prstGeom prst="rect">
              <a:avLst/>
            </a:prstGeom>
          </p:spPr>
        </p:pic>
        <p:pic>
          <p:nvPicPr>
            <p:cNvPr id="15" name="Picture 14"/>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885728" y="727113"/>
              <a:ext cx="1601750" cy="1601750"/>
            </a:xfrm>
            <a:prstGeom prst="rect">
              <a:avLst/>
            </a:prstGeom>
          </p:spPr>
        </p:pic>
        <p:pic>
          <p:nvPicPr>
            <p:cNvPr id="16" name="Picture 15"/>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675456" y="727113"/>
              <a:ext cx="1601750" cy="1601750"/>
            </a:xfrm>
            <a:prstGeom prst="rect">
              <a:avLst/>
            </a:prstGeom>
          </p:spPr>
        </p:pic>
        <p:pic>
          <p:nvPicPr>
            <p:cNvPr id="17" name="Picture 1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6096990" y="2533192"/>
              <a:ext cx="1600761" cy="1600761"/>
            </a:xfrm>
            <a:prstGeom prst="rect">
              <a:avLst/>
            </a:prstGeom>
          </p:spPr>
        </p:pic>
        <p:pic>
          <p:nvPicPr>
            <p:cNvPr id="18" name="Picture 17"/>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885728" y="2533192"/>
              <a:ext cx="1601750" cy="1601750"/>
            </a:xfrm>
            <a:prstGeom prst="rect">
              <a:avLst/>
            </a:prstGeom>
          </p:spPr>
        </p:pic>
        <p:pic>
          <p:nvPicPr>
            <p:cNvPr id="19" name="Picture 18"/>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9675455" y="2533192"/>
              <a:ext cx="1601751" cy="1601751"/>
            </a:xfrm>
            <a:prstGeom prst="rect">
              <a:avLst/>
            </a:prstGeom>
          </p:spPr>
        </p:pic>
      </p:grpSp>
      <p:sp>
        <p:nvSpPr>
          <p:cNvPr id="21" name="Rectangle 20"/>
          <p:cNvSpPr/>
          <p:nvPr/>
        </p:nvSpPr>
        <p:spPr>
          <a:xfrm rot="20864647">
            <a:off x="189111" y="1551421"/>
            <a:ext cx="2970741" cy="1382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latin typeface="Sitka Banner" panose="02000505000000020004" pitchFamily="2" charset="0"/>
              </a:rPr>
              <a:t>Mitigate the domain shift Between a </a:t>
            </a:r>
            <a:r>
              <a:rPr lang="en-US" sz="2000" b="1" dirty="0">
                <a:latin typeface="Sitka Banner" panose="02000505000000020004" pitchFamily="2" charset="0"/>
              </a:rPr>
              <a:t>labeled source domain </a:t>
            </a:r>
            <a:r>
              <a:rPr lang="en-US" sz="2000" dirty="0">
                <a:latin typeface="Sitka Banner" panose="02000505000000020004" pitchFamily="2" charset="0"/>
              </a:rPr>
              <a:t>and an </a:t>
            </a:r>
            <a:r>
              <a:rPr lang="en-US" sz="2000" b="1" dirty="0">
                <a:latin typeface="Sitka Banner" panose="02000505000000020004" pitchFamily="2" charset="0"/>
              </a:rPr>
              <a:t>unlabeled target domain</a:t>
            </a:r>
            <a:r>
              <a:rPr lang="en-US" sz="2000" dirty="0" smtClean="0">
                <a:latin typeface="Sitka Banner" panose="02000505000000020004" pitchFamily="2" charset="0"/>
              </a:rPr>
              <a:t>.</a:t>
            </a:r>
            <a:endParaRPr lang="en-US" sz="2000" dirty="0">
              <a:latin typeface="Sitka Banner" panose="02000505000000020004" pitchFamily="2" charset="0"/>
            </a:endParaRPr>
          </a:p>
        </p:txBody>
      </p:sp>
      <p:sp>
        <p:nvSpPr>
          <p:cNvPr id="22" name="Rectangle 21"/>
          <p:cNvSpPr/>
          <p:nvPr/>
        </p:nvSpPr>
        <p:spPr>
          <a:xfrm rot="20864647">
            <a:off x="317495" y="3099533"/>
            <a:ext cx="2968125" cy="13959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smtClean="0">
                <a:latin typeface="Sitka Banner" panose="02000505000000020004" pitchFamily="2" charset="0"/>
              </a:rPr>
              <a:t>Many DA methods have been proposed.</a:t>
            </a:r>
          </a:p>
          <a:p>
            <a:pPr marL="285750" indent="-285750">
              <a:buFont typeface="Arial" panose="020B0604020202020204" pitchFamily="34" charset="0"/>
              <a:buChar char="•"/>
            </a:pPr>
            <a:r>
              <a:rPr lang="en-US" sz="1600" dirty="0" smtClean="0">
                <a:latin typeface="Sitka Banner" panose="02000505000000020004" pitchFamily="2" charset="0"/>
              </a:rPr>
              <a:t>CAN [Kang et al. CVPR `19]</a:t>
            </a:r>
          </a:p>
          <a:p>
            <a:pPr marL="285750" indent="-285750">
              <a:buFont typeface="Arial" panose="020B0604020202020204" pitchFamily="34" charset="0"/>
              <a:buChar char="•"/>
            </a:pPr>
            <a:r>
              <a:rPr lang="en-US" sz="1600" dirty="0" smtClean="0">
                <a:latin typeface="Sitka Banner" panose="02000505000000020004" pitchFamily="2" charset="0"/>
              </a:rPr>
              <a:t>CDAN </a:t>
            </a:r>
            <a:r>
              <a:rPr lang="fr-FR" sz="1600" dirty="0" smtClean="0">
                <a:latin typeface="Sitka Banner" panose="02000505000000020004" pitchFamily="2" charset="0"/>
              </a:rPr>
              <a:t>[Long et al. </a:t>
            </a:r>
            <a:r>
              <a:rPr lang="fr-FR" sz="1600" dirty="0" err="1" smtClean="0">
                <a:latin typeface="Sitka Banner" panose="02000505000000020004" pitchFamily="2" charset="0"/>
              </a:rPr>
              <a:t>Neurips</a:t>
            </a:r>
            <a:r>
              <a:rPr lang="fr-FR" sz="1600" dirty="0" smtClean="0">
                <a:latin typeface="Sitka Banner" panose="02000505000000020004" pitchFamily="2" charset="0"/>
              </a:rPr>
              <a:t> `18]</a:t>
            </a:r>
            <a:endParaRPr lang="en-US" sz="1600" dirty="0">
              <a:latin typeface="Sitka Banner" panose="02000505000000020004" pitchFamily="2" charset="0"/>
            </a:endParaRPr>
          </a:p>
        </p:txBody>
      </p:sp>
      <p:sp>
        <p:nvSpPr>
          <p:cNvPr id="26" name="Rectangle 25"/>
          <p:cNvSpPr/>
          <p:nvPr/>
        </p:nvSpPr>
        <p:spPr>
          <a:xfrm>
            <a:off x="3789926" y="4457844"/>
            <a:ext cx="2494029" cy="1382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err="1" smtClean="0">
                <a:latin typeface="Sitka Banner" panose="02000505000000020004" pitchFamily="2" charset="0"/>
              </a:rPr>
              <a:t>Slowloris</a:t>
            </a:r>
            <a:r>
              <a:rPr lang="en-US" sz="2400" b="1" dirty="0" smtClean="0">
                <a:latin typeface="Sitka Banner" panose="02000505000000020004" pitchFamily="2" charset="0"/>
              </a:rPr>
              <a:t> </a:t>
            </a:r>
            <a:r>
              <a:rPr lang="en-US" sz="2400" b="1" dirty="0" err="1" smtClean="0">
                <a:latin typeface="Sitka Banner" panose="02000505000000020004" pitchFamily="2" charset="0"/>
              </a:rPr>
              <a:t>SlowHTTPTest</a:t>
            </a:r>
            <a:r>
              <a:rPr lang="en-US" sz="2400" b="1" dirty="0" smtClean="0">
                <a:latin typeface="Sitka Banner" panose="02000505000000020004" pitchFamily="2" charset="0"/>
              </a:rPr>
              <a:t> Hulk</a:t>
            </a:r>
            <a:endParaRPr lang="en-US" sz="2000" dirty="0">
              <a:latin typeface="Sitka Banner" panose="02000505000000020004" pitchFamily="2" charset="0"/>
            </a:endParaRPr>
          </a:p>
        </p:txBody>
      </p:sp>
      <p:sp>
        <p:nvSpPr>
          <p:cNvPr id="27" name="Rectangle 26"/>
          <p:cNvSpPr/>
          <p:nvPr/>
        </p:nvSpPr>
        <p:spPr>
          <a:xfrm>
            <a:off x="8717356" y="4457844"/>
            <a:ext cx="2484278" cy="1382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latin typeface="Sitka Banner" panose="02000505000000020004" pitchFamily="2" charset="0"/>
              </a:rPr>
              <a:t>SSH-</a:t>
            </a:r>
            <a:r>
              <a:rPr lang="en-US" sz="2400" b="1" dirty="0" err="1" smtClean="0">
                <a:latin typeface="Sitka Banner" panose="02000505000000020004" pitchFamily="2" charset="0"/>
              </a:rPr>
              <a:t>Patator</a:t>
            </a:r>
            <a:r>
              <a:rPr lang="en-US" sz="2400" b="1" dirty="0">
                <a:latin typeface="Sitka Banner" panose="02000505000000020004" pitchFamily="2" charset="0"/>
              </a:rPr>
              <a:t> </a:t>
            </a:r>
            <a:r>
              <a:rPr lang="en-US" sz="2400" b="1" dirty="0" smtClean="0">
                <a:latin typeface="Sitka Banner" panose="02000505000000020004" pitchFamily="2" charset="0"/>
              </a:rPr>
              <a:t>     FTP-</a:t>
            </a:r>
            <a:r>
              <a:rPr lang="en-US" sz="2400" b="1" dirty="0" err="1" smtClean="0">
                <a:latin typeface="Sitka Banner" panose="02000505000000020004" pitchFamily="2" charset="0"/>
              </a:rPr>
              <a:t>Patator</a:t>
            </a:r>
            <a:endParaRPr lang="en-US" sz="2000" dirty="0">
              <a:latin typeface="Sitka Banner" panose="02000505000000020004" pitchFamily="2" charset="0"/>
            </a:endParaRPr>
          </a:p>
        </p:txBody>
      </p:sp>
      <p:grpSp>
        <p:nvGrpSpPr>
          <p:cNvPr id="3" name="Group 2"/>
          <p:cNvGrpSpPr/>
          <p:nvPr/>
        </p:nvGrpSpPr>
        <p:grpSpPr>
          <a:xfrm>
            <a:off x="6518636" y="2403171"/>
            <a:ext cx="2009644" cy="1469966"/>
            <a:chOff x="6518636" y="2403171"/>
            <a:chExt cx="2009644" cy="1469966"/>
          </a:xfrm>
        </p:grpSpPr>
        <p:sp>
          <p:nvSpPr>
            <p:cNvPr id="20" name="Right Arrow 19"/>
            <p:cNvSpPr/>
            <p:nvPr/>
          </p:nvSpPr>
          <p:spPr>
            <a:xfrm>
              <a:off x="7027368" y="2403171"/>
              <a:ext cx="1315155" cy="7944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b="1" dirty="0">
                  <a:solidFill>
                    <a:srgbClr val="92D050"/>
                  </a:solidFill>
                  <a:latin typeface="Sitka Banner" panose="02000505000000020004" pitchFamily="2" charset="0"/>
                  <a:sym typeface="Wingdings" panose="05000000000000000000" pitchFamily="2" charset="2"/>
                </a:rPr>
                <a:t></a:t>
              </a:r>
              <a:endParaRPr lang="en-US" dirty="0">
                <a:solidFill>
                  <a:srgbClr val="92D050"/>
                </a:solidFill>
              </a:endParaRPr>
            </a:p>
          </p:txBody>
        </p:sp>
        <p:sp>
          <p:nvSpPr>
            <p:cNvPr id="33" name="TextBox 32"/>
            <p:cNvSpPr txBox="1"/>
            <p:nvPr/>
          </p:nvSpPr>
          <p:spPr>
            <a:xfrm>
              <a:off x="6518636" y="3398077"/>
              <a:ext cx="647001" cy="400110"/>
            </a:xfrm>
            <a:prstGeom prst="rect">
              <a:avLst/>
            </a:prstGeom>
            <a:noFill/>
          </p:spPr>
          <p:txBody>
            <a:bodyPr wrap="square" rtlCol="0">
              <a:spAutoFit/>
            </a:bodyPr>
            <a:lstStyle/>
            <a:p>
              <a:pPr algn="ctr"/>
              <a:r>
                <a:rPr lang="en-US" sz="2000" dirty="0" smtClean="0"/>
                <a:t>79%</a:t>
              </a:r>
              <a:endParaRPr lang="en-US" sz="2000" dirty="0"/>
            </a:p>
          </p:txBody>
        </p:sp>
        <p:sp>
          <p:nvSpPr>
            <p:cNvPr id="34" name="Rectangle 33"/>
            <p:cNvSpPr/>
            <p:nvPr/>
          </p:nvSpPr>
          <p:spPr>
            <a:xfrm>
              <a:off x="7217113" y="3305844"/>
              <a:ext cx="623935" cy="5672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itka Banner" panose="02000505000000020004" pitchFamily="2" charset="0"/>
                </a:rPr>
                <a:t>CAN</a:t>
              </a:r>
              <a:endParaRPr lang="en-US" dirty="0">
                <a:latin typeface="Sitka Banner" panose="02000505000000020004" pitchFamily="2" charset="0"/>
              </a:endParaRPr>
            </a:p>
          </p:txBody>
        </p:sp>
        <p:sp>
          <p:nvSpPr>
            <p:cNvPr id="35" name="TextBox 34"/>
            <p:cNvSpPr txBox="1"/>
            <p:nvPr/>
          </p:nvSpPr>
          <p:spPr>
            <a:xfrm>
              <a:off x="7886131" y="3398077"/>
              <a:ext cx="642149" cy="400110"/>
            </a:xfrm>
            <a:prstGeom prst="rect">
              <a:avLst/>
            </a:prstGeom>
            <a:noFill/>
          </p:spPr>
          <p:txBody>
            <a:bodyPr wrap="square" rtlCol="0">
              <a:spAutoFit/>
            </a:bodyPr>
            <a:lstStyle/>
            <a:p>
              <a:pPr algn="ctr"/>
              <a:r>
                <a:rPr lang="en-US" sz="2000" dirty="0" smtClean="0"/>
                <a:t>94%</a:t>
              </a:r>
              <a:endParaRPr lang="en-US" sz="2000" dirty="0"/>
            </a:p>
          </p:txBody>
        </p:sp>
      </p:grpSp>
      <p:grpSp>
        <p:nvGrpSpPr>
          <p:cNvPr id="24" name="Group 23"/>
          <p:cNvGrpSpPr/>
          <p:nvPr/>
        </p:nvGrpSpPr>
        <p:grpSpPr>
          <a:xfrm>
            <a:off x="6392706" y="4764785"/>
            <a:ext cx="2215899" cy="1474336"/>
            <a:chOff x="6392706" y="4764785"/>
            <a:chExt cx="2215899" cy="1474336"/>
          </a:xfrm>
        </p:grpSpPr>
        <p:sp>
          <p:nvSpPr>
            <p:cNvPr id="28" name="Right Arrow 27"/>
            <p:cNvSpPr/>
            <p:nvPr/>
          </p:nvSpPr>
          <p:spPr>
            <a:xfrm>
              <a:off x="7027367" y="4764785"/>
              <a:ext cx="1315155" cy="79447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800" b="1" dirty="0">
                  <a:solidFill>
                    <a:srgbClr val="FF0000"/>
                  </a:solidFill>
                  <a:latin typeface="Sitka Banner" panose="02000505000000020004" pitchFamily="2" charset="0"/>
                  <a:sym typeface="Wingdings" panose="05000000000000000000" pitchFamily="2" charset="2"/>
                </a:rPr>
                <a:t></a:t>
              </a:r>
              <a:endParaRPr lang="en-US" dirty="0">
                <a:solidFill>
                  <a:srgbClr val="FF0000"/>
                </a:solidFill>
              </a:endParaRPr>
            </a:p>
          </p:txBody>
        </p:sp>
        <p:sp>
          <p:nvSpPr>
            <p:cNvPr id="36" name="TextBox 35"/>
            <p:cNvSpPr txBox="1"/>
            <p:nvPr/>
          </p:nvSpPr>
          <p:spPr>
            <a:xfrm>
              <a:off x="6392706" y="5755420"/>
              <a:ext cx="853257" cy="400110"/>
            </a:xfrm>
            <a:prstGeom prst="rect">
              <a:avLst/>
            </a:prstGeom>
            <a:noFill/>
          </p:spPr>
          <p:txBody>
            <a:bodyPr wrap="square" rtlCol="0">
              <a:spAutoFit/>
            </a:bodyPr>
            <a:lstStyle/>
            <a:p>
              <a:pPr algn="ctr"/>
              <a:r>
                <a:rPr lang="en-US" sz="2000" dirty="0" smtClean="0"/>
                <a:t>0.028</a:t>
              </a:r>
              <a:endParaRPr lang="en-US" sz="2000" dirty="0"/>
            </a:p>
          </p:txBody>
        </p:sp>
        <p:sp>
          <p:nvSpPr>
            <p:cNvPr id="37" name="Rectangle 36"/>
            <p:cNvSpPr/>
            <p:nvPr/>
          </p:nvSpPr>
          <p:spPr>
            <a:xfrm>
              <a:off x="7188688" y="5671828"/>
              <a:ext cx="623935" cy="5672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itka Banner" panose="02000505000000020004" pitchFamily="2" charset="0"/>
                </a:rPr>
                <a:t>CAN</a:t>
              </a:r>
              <a:endParaRPr lang="en-US" dirty="0">
                <a:latin typeface="Sitka Banner" panose="02000505000000020004" pitchFamily="2" charset="0"/>
              </a:endParaRPr>
            </a:p>
          </p:txBody>
        </p:sp>
        <p:sp>
          <p:nvSpPr>
            <p:cNvPr id="38" name="TextBox 37"/>
            <p:cNvSpPr txBox="1"/>
            <p:nvPr/>
          </p:nvSpPr>
          <p:spPr>
            <a:xfrm>
              <a:off x="7748955" y="5755420"/>
              <a:ext cx="859650" cy="400110"/>
            </a:xfrm>
            <a:prstGeom prst="rect">
              <a:avLst/>
            </a:prstGeom>
            <a:noFill/>
          </p:spPr>
          <p:txBody>
            <a:bodyPr wrap="square" rtlCol="0">
              <a:spAutoFit/>
            </a:bodyPr>
            <a:lstStyle/>
            <a:p>
              <a:pPr algn="ctr"/>
              <a:r>
                <a:rPr lang="en-US" sz="2000" dirty="0" smtClean="0"/>
                <a:t>0.123</a:t>
              </a:r>
              <a:endParaRPr lang="en-US" sz="2000" dirty="0"/>
            </a:p>
          </p:txBody>
        </p:sp>
      </p:grpSp>
      <p:sp>
        <p:nvSpPr>
          <p:cNvPr id="40" name="Rectangle 39"/>
          <p:cNvSpPr/>
          <p:nvPr/>
        </p:nvSpPr>
        <p:spPr>
          <a:xfrm rot="20864647">
            <a:off x="423957" y="4665069"/>
            <a:ext cx="2970741" cy="1382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rgbClr val="FF0000"/>
                </a:solidFill>
                <a:latin typeface="Sitka Banner" panose="02000505000000020004" pitchFamily="2" charset="0"/>
              </a:rPr>
              <a:t>Can’t </a:t>
            </a:r>
            <a:r>
              <a:rPr lang="en-US" sz="2400" b="1" i="1" dirty="0">
                <a:solidFill>
                  <a:srgbClr val="FF0000"/>
                </a:solidFill>
                <a:latin typeface="Sitka Banner" panose="02000505000000020004" pitchFamily="2" charset="0"/>
              </a:rPr>
              <a:t>generalize</a:t>
            </a:r>
            <a:r>
              <a:rPr lang="en-US" sz="2400" b="1" dirty="0">
                <a:solidFill>
                  <a:srgbClr val="FF0000"/>
                </a:solidFill>
                <a:latin typeface="Sitka Banner" panose="02000505000000020004" pitchFamily="2" charset="0"/>
              </a:rPr>
              <a:t> </a:t>
            </a:r>
            <a:r>
              <a:rPr lang="en-US" sz="2400" b="1" dirty="0">
                <a:solidFill>
                  <a:schemeClr val="bg1"/>
                </a:solidFill>
                <a:latin typeface="Sitka Banner" panose="02000505000000020004" pitchFamily="2" charset="0"/>
              </a:rPr>
              <a:t>well across different input </a:t>
            </a:r>
            <a:r>
              <a:rPr lang="en-US" sz="2400" b="1" dirty="0" smtClean="0">
                <a:solidFill>
                  <a:schemeClr val="bg1"/>
                </a:solidFill>
                <a:latin typeface="Sitka Banner" panose="02000505000000020004" pitchFamily="2" charset="0"/>
              </a:rPr>
              <a:t>types!</a:t>
            </a:r>
            <a:endParaRPr lang="en-US" sz="2400" b="1" dirty="0">
              <a:solidFill>
                <a:schemeClr val="bg1"/>
              </a:solidFill>
              <a:latin typeface="Sitka Banner" panose="02000505000000020004" pitchFamily="2" charset="0"/>
            </a:endParaRPr>
          </a:p>
        </p:txBody>
      </p:sp>
    </p:spTree>
    <p:extLst>
      <p:ext uri="{BB962C8B-B14F-4D97-AF65-F5344CB8AC3E}">
        <p14:creationId xmlns:p14="http://schemas.microsoft.com/office/powerpoint/2010/main" val="2050610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6" grpId="0" animBg="1"/>
      <p:bldP spid="27" grpId="0" animBg="1"/>
      <p:bldP spid="4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5" name="Rectangle 4"/>
          <p:cNvSpPr/>
          <p:nvPr/>
        </p:nvSpPr>
        <p:spPr>
          <a:xfrm>
            <a:off x="1467899" y="1574274"/>
            <a:ext cx="9256201" cy="3785652"/>
          </a:xfrm>
          <a:prstGeom prst="rect">
            <a:avLst/>
          </a:prstGeom>
        </p:spPr>
        <p:txBody>
          <a:bodyPr wrap="square">
            <a:spAutoFit/>
          </a:bodyPr>
          <a:lstStyle/>
          <a:p>
            <a:pPr algn="ctr"/>
            <a:r>
              <a:rPr lang="en-US" sz="6000" dirty="0" smtClean="0">
                <a:solidFill>
                  <a:schemeClr val="bg1"/>
                </a:solidFill>
                <a:effectLst>
                  <a:outerShdw blurRad="38100" dist="38100" dir="2700000" algn="tl">
                    <a:srgbClr val="000000">
                      <a:alpha val="43137"/>
                    </a:srgbClr>
                  </a:outerShdw>
                </a:effectLst>
                <a:latin typeface="Bernard MT Condensed" panose="02050806060905020404" pitchFamily="18" charset="0"/>
              </a:rPr>
              <a:t>How to build a more general domain adaptation method that can be applied to several different input types?</a:t>
            </a:r>
            <a:endParaRPr lang="en-US" sz="6000" dirty="0">
              <a:solidFill>
                <a:schemeClr val="bg1"/>
              </a:solidFill>
              <a:effectLst>
                <a:outerShdw blurRad="38100" dist="38100" dir="2700000" algn="tl">
                  <a:srgbClr val="000000">
                    <a:alpha val="43137"/>
                  </a:srgbClr>
                </a:outerShdw>
              </a:effectLst>
              <a:latin typeface="Bernard MT Condensed" panose="02050806060905020404" pitchFamily="18" charset="0"/>
            </a:endParaRPr>
          </a:p>
        </p:txBody>
      </p:sp>
    </p:spTree>
    <p:extLst>
      <p:ext uri="{BB962C8B-B14F-4D97-AF65-F5344CB8AC3E}">
        <p14:creationId xmlns:p14="http://schemas.microsoft.com/office/powerpoint/2010/main" val="25406814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smtClean="0"/>
              <a:t>Assign pseudo-labels to the target domain samples directly based on model predictions and train the model with them.</a:t>
            </a:r>
          </a:p>
          <a:p>
            <a:endParaRPr lang="en-US" dirty="0" smtClean="0"/>
          </a:p>
          <a:p>
            <a:r>
              <a:rPr lang="en-US" dirty="0" smtClean="0"/>
              <a:t>Exclude samples with more likely wrong pseudo-labels from the training set.</a:t>
            </a:r>
          </a:p>
          <a:p>
            <a:endParaRPr lang="en-US" dirty="0" smtClean="0"/>
          </a:p>
          <a:p>
            <a:r>
              <a:rPr lang="en-US" dirty="0" smtClean="0"/>
              <a:t>Postpone training on such samples.</a:t>
            </a:r>
            <a:endParaRPr lang="en-US" dirty="0"/>
          </a:p>
          <a:p>
            <a:endParaRPr lang="en-US" dirty="0" smtClean="0"/>
          </a:p>
          <a:p>
            <a:r>
              <a:rPr lang="en-US" dirty="0" smtClean="0"/>
              <a:t>We assume that we know the </a:t>
            </a:r>
            <a:r>
              <a:rPr lang="en-US" b="1" dirty="0" smtClean="0"/>
              <a:t>“Class Proportions” </a:t>
            </a:r>
            <a:r>
              <a:rPr lang="en-US" dirty="0" smtClean="0"/>
              <a:t>in the target domain.</a:t>
            </a:r>
            <a:endParaRPr lang="en-US" b="1" dirty="0"/>
          </a:p>
        </p:txBody>
      </p:sp>
      <p:sp>
        <p:nvSpPr>
          <p:cNvPr id="3" name="Title 2"/>
          <p:cNvSpPr>
            <a:spLocks noGrp="1"/>
          </p:cNvSpPr>
          <p:nvPr>
            <p:ph type="title"/>
          </p:nvPr>
        </p:nvSpPr>
        <p:spPr/>
        <p:txBody>
          <a:bodyPr/>
          <a:lstStyle/>
          <a:p>
            <a:r>
              <a:rPr lang="en-US" dirty="0" smtClean="0"/>
              <a:t>Solution in a nutshell</a:t>
            </a:r>
            <a:endParaRPr lang="en-US" dirty="0"/>
          </a:p>
        </p:txBody>
      </p:sp>
    </p:spTree>
    <p:extLst>
      <p:ext uri="{BB962C8B-B14F-4D97-AF65-F5344CB8AC3E}">
        <p14:creationId xmlns:p14="http://schemas.microsoft.com/office/powerpoint/2010/main" val="152980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81879" y="173367"/>
            <a:ext cx="9828241" cy="118209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Insight 1 – MSE is a better choice when training with pseudo-labels</a:t>
            </a:r>
            <a:endPar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sp>
        <p:nvSpPr>
          <p:cNvPr id="5" name="Rectangle 4"/>
          <p:cNvSpPr/>
          <p:nvPr/>
        </p:nvSpPr>
        <p:spPr>
          <a:xfrm>
            <a:off x="1828213" y="1394596"/>
            <a:ext cx="1574800" cy="876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itka Banner" panose="02000505000000020004" pitchFamily="2" charset="0"/>
              </a:rPr>
              <a:t>Cross Entropy</a:t>
            </a:r>
            <a:endParaRPr lang="en-US" dirty="0">
              <a:latin typeface="Sitka Banner" panose="02000505000000020004" pitchFamily="2" charset="0"/>
            </a:endParaRPr>
          </a:p>
        </p:txBody>
      </p:sp>
      <p:sp>
        <p:nvSpPr>
          <p:cNvPr id="6" name="Rectangle 5"/>
          <p:cNvSpPr/>
          <p:nvPr/>
        </p:nvSpPr>
        <p:spPr>
          <a:xfrm>
            <a:off x="8570118" y="1397981"/>
            <a:ext cx="1574800" cy="876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itka Banner" panose="02000505000000020004" pitchFamily="2" charset="0"/>
              </a:rPr>
              <a:t>Mean Square Error</a:t>
            </a:r>
            <a:endParaRPr lang="en-US" dirty="0">
              <a:latin typeface="Sitka Banner" panose="02000505000000020004" pitchFamily="2" charset="0"/>
            </a:endParaRPr>
          </a:p>
        </p:txBody>
      </p:sp>
      <p:sp>
        <p:nvSpPr>
          <p:cNvPr id="7" name="Rectangle 6"/>
          <p:cNvSpPr/>
          <p:nvPr/>
        </p:nvSpPr>
        <p:spPr>
          <a:xfrm>
            <a:off x="9014491" y="1917653"/>
            <a:ext cx="686053" cy="923330"/>
          </a:xfrm>
          <a:prstGeom prst="rect">
            <a:avLst/>
          </a:prstGeom>
        </p:spPr>
        <p:txBody>
          <a:bodyPr wrap="square">
            <a:spAutoFit/>
          </a:bodyPr>
          <a:lstStyle/>
          <a:p>
            <a:r>
              <a:rPr lang="en-US" sz="5400" b="1" dirty="0">
                <a:solidFill>
                  <a:srgbClr val="92D050"/>
                </a:solidFill>
                <a:latin typeface="Sitka Banner" panose="02000505000000020004" pitchFamily="2" charset="0"/>
                <a:sym typeface="Wingdings" panose="05000000000000000000" pitchFamily="2" charset="2"/>
              </a:rPr>
              <a:t></a:t>
            </a:r>
            <a:endParaRPr lang="en-US" dirty="0"/>
          </a:p>
        </p:txBody>
      </p:sp>
      <p:sp>
        <p:nvSpPr>
          <p:cNvPr id="11" name="Oval 10"/>
          <p:cNvSpPr/>
          <p:nvPr/>
        </p:nvSpPr>
        <p:spPr>
          <a:xfrm>
            <a:off x="642518" y="2556650"/>
            <a:ext cx="1605382" cy="2904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3030118" y="2556649"/>
            <a:ext cx="1605382" cy="2904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864761" y="5581134"/>
            <a:ext cx="1160895" cy="369332"/>
          </a:xfrm>
          <a:prstGeom prst="rect">
            <a:avLst/>
          </a:prstGeom>
          <a:noFill/>
        </p:spPr>
        <p:txBody>
          <a:bodyPr wrap="none" rtlCol="0">
            <a:spAutoFit/>
          </a:bodyPr>
          <a:lstStyle/>
          <a:p>
            <a:r>
              <a:rPr lang="en-US" dirty="0" smtClean="0">
                <a:latin typeface="Sitka Banner" panose="02000505000000020004" pitchFamily="2" charset="0"/>
              </a:rPr>
              <a:t>Logit space</a:t>
            </a:r>
            <a:endParaRPr lang="en-US" dirty="0">
              <a:latin typeface="Sitka Banner" panose="02000505000000020004" pitchFamily="2" charset="0"/>
            </a:endParaRPr>
          </a:p>
        </p:txBody>
      </p:sp>
      <p:sp>
        <p:nvSpPr>
          <p:cNvPr id="16" name="TextBox 15"/>
          <p:cNvSpPr txBox="1"/>
          <p:nvPr/>
        </p:nvSpPr>
        <p:spPr>
          <a:xfrm>
            <a:off x="2999087" y="5581134"/>
            <a:ext cx="1667444" cy="369332"/>
          </a:xfrm>
          <a:prstGeom prst="rect">
            <a:avLst/>
          </a:prstGeom>
          <a:noFill/>
        </p:spPr>
        <p:txBody>
          <a:bodyPr wrap="none" rtlCol="0">
            <a:spAutoFit/>
          </a:bodyPr>
          <a:lstStyle/>
          <a:p>
            <a:r>
              <a:rPr lang="en-US" dirty="0" smtClean="0">
                <a:latin typeface="Sitka Banner" panose="02000505000000020004" pitchFamily="2" charset="0"/>
              </a:rPr>
              <a:t>Probability space</a:t>
            </a:r>
            <a:endParaRPr lang="en-US" dirty="0">
              <a:latin typeface="Sitka Banner" panose="02000505000000020004" pitchFamily="2" charset="0"/>
            </a:endParaRPr>
          </a:p>
        </p:txBody>
      </p:sp>
      <p:sp>
        <p:nvSpPr>
          <p:cNvPr id="17" name="Oval 16"/>
          <p:cNvSpPr/>
          <p:nvPr/>
        </p:nvSpPr>
        <p:spPr>
          <a:xfrm>
            <a:off x="1092979" y="3162300"/>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1270779" y="4673600"/>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3655009" y="3709432"/>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p:cNvCxnSpPr>
            <a:endCxn id="21" idx="1"/>
          </p:cNvCxnSpPr>
          <p:nvPr/>
        </p:nvCxnSpPr>
        <p:spPr>
          <a:xfrm>
            <a:off x="1270779" y="3251200"/>
            <a:ext cx="2410268" cy="4842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8" idx="6"/>
            <a:endCxn id="21" idx="3"/>
          </p:cNvCxnSpPr>
          <p:nvPr/>
        </p:nvCxnSpPr>
        <p:spPr>
          <a:xfrm flipV="1">
            <a:off x="1448579" y="3861194"/>
            <a:ext cx="2232468" cy="9013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7" name="Group 56"/>
          <p:cNvGrpSpPr/>
          <p:nvPr/>
        </p:nvGrpSpPr>
        <p:grpSpPr>
          <a:xfrm>
            <a:off x="874878" y="2940050"/>
            <a:ext cx="3288131" cy="1822450"/>
            <a:chOff x="874878" y="2940050"/>
            <a:chExt cx="3288131" cy="1822450"/>
          </a:xfrm>
        </p:grpSpPr>
        <p:sp>
          <p:nvSpPr>
            <p:cNvPr id="41" name="Oval 40"/>
            <p:cNvSpPr/>
            <p:nvPr/>
          </p:nvSpPr>
          <p:spPr>
            <a:xfrm>
              <a:off x="3388309" y="3715825"/>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p:cNvGrpSpPr/>
            <p:nvPr/>
          </p:nvGrpSpPr>
          <p:grpSpPr>
            <a:xfrm>
              <a:off x="874878" y="2940050"/>
              <a:ext cx="3288131" cy="1822450"/>
              <a:chOff x="874878" y="2940050"/>
              <a:chExt cx="3288131" cy="1822450"/>
            </a:xfrm>
          </p:grpSpPr>
          <p:sp>
            <p:nvSpPr>
              <p:cNvPr id="29" name="Oval 28"/>
              <p:cNvSpPr/>
              <p:nvPr/>
            </p:nvSpPr>
            <p:spPr>
              <a:xfrm>
                <a:off x="874878" y="3098800"/>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258079" y="3009900"/>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1010817" y="2940050"/>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050027" y="4584700"/>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1245379" y="4420121"/>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474617" y="4468473"/>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3832809" y="3551023"/>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3629609" y="3468770"/>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3807409" y="3861832"/>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3985209" y="3735470"/>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3612027" y="3966987"/>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3427272" y="3506275"/>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5" name="Rounded Rectangular Callout 44"/>
          <p:cNvSpPr/>
          <p:nvPr/>
        </p:nvSpPr>
        <p:spPr>
          <a:xfrm>
            <a:off x="4894236" y="1977505"/>
            <a:ext cx="2184658" cy="1130300"/>
          </a:xfrm>
          <a:prstGeom prst="wedgeRoundRectCallout">
            <a:avLst>
              <a:gd name="adj1" fmla="val -116735"/>
              <a:gd name="adj2" fmla="val -5664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latin typeface="Sitka Banner" panose="02000505000000020004" pitchFamily="2" charset="0"/>
              </a:rPr>
              <a:t>No one-to-one mapping between the outputs of the </a:t>
            </a:r>
            <a:r>
              <a:rPr lang="en-US" sz="1600" dirty="0" err="1">
                <a:latin typeface="Sitka Banner" panose="02000505000000020004" pitchFamily="2" charset="0"/>
              </a:rPr>
              <a:t>Softmax</a:t>
            </a:r>
            <a:r>
              <a:rPr lang="en-US" sz="1600" dirty="0">
                <a:latin typeface="Sitka Banner" panose="02000505000000020004" pitchFamily="2" charset="0"/>
              </a:rPr>
              <a:t> layer and the </a:t>
            </a:r>
            <a:r>
              <a:rPr lang="en-US" sz="1600" dirty="0" smtClean="0">
                <a:latin typeface="Sitka Banner" panose="02000505000000020004" pitchFamily="2" charset="0"/>
              </a:rPr>
              <a:t>logits!</a:t>
            </a:r>
            <a:endParaRPr lang="en-US" sz="1600" dirty="0">
              <a:latin typeface="Sitka Banner" panose="02000505000000020004" pitchFamily="2" charset="0"/>
            </a:endParaRPr>
          </a:p>
        </p:txBody>
      </p:sp>
      <p:grpSp>
        <p:nvGrpSpPr>
          <p:cNvPr id="56" name="Group 55"/>
          <p:cNvGrpSpPr/>
          <p:nvPr/>
        </p:nvGrpSpPr>
        <p:grpSpPr>
          <a:xfrm>
            <a:off x="1083876" y="2267329"/>
            <a:ext cx="2730983" cy="3426300"/>
            <a:chOff x="1083876" y="2267329"/>
            <a:chExt cx="2730983" cy="3426300"/>
          </a:xfrm>
        </p:grpSpPr>
        <p:cxnSp>
          <p:nvCxnSpPr>
            <p:cNvPr id="47" name="Straight Arrow Connector 46"/>
            <p:cNvCxnSpPr>
              <a:endCxn id="50" idx="1"/>
            </p:cNvCxnSpPr>
            <p:nvPr/>
          </p:nvCxnSpPr>
          <p:spPr>
            <a:xfrm flipV="1">
              <a:off x="1083876" y="2590495"/>
              <a:ext cx="831817" cy="3933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1915693" y="2267329"/>
              <a:ext cx="1899166" cy="646331"/>
            </a:xfrm>
            <a:prstGeom prst="rect">
              <a:avLst/>
            </a:prstGeom>
            <a:noFill/>
          </p:spPr>
          <p:txBody>
            <a:bodyPr wrap="square" rtlCol="0">
              <a:spAutoFit/>
            </a:bodyPr>
            <a:lstStyle/>
            <a:p>
              <a:r>
                <a:rPr lang="en-US" dirty="0" smtClean="0">
                  <a:latin typeface="Sitka Banner" panose="02000505000000020004" pitchFamily="2" charset="0"/>
                </a:rPr>
                <a:t>Target sample with pseudo-label </a:t>
              </a:r>
              <a:r>
                <a:rPr lang="en-US" b="1" dirty="0" smtClean="0">
                  <a:latin typeface="Sitka Banner" panose="02000505000000020004" pitchFamily="2" charset="0"/>
                </a:rPr>
                <a:t>C</a:t>
              </a:r>
              <a:endParaRPr lang="en-US" b="1" dirty="0">
                <a:latin typeface="Sitka Banner" panose="02000505000000020004" pitchFamily="2" charset="0"/>
              </a:endParaRPr>
            </a:p>
          </p:txBody>
        </p:sp>
        <p:cxnSp>
          <p:nvCxnSpPr>
            <p:cNvPr id="52" name="Straight Arrow Connector 51"/>
            <p:cNvCxnSpPr>
              <a:stCxn id="34" idx="5"/>
              <a:endCxn id="53" idx="1"/>
            </p:cNvCxnSpPr>
            <p:nvPr/>
          </p:nvCxnSpPr>
          <p:spPr>
            <a:xfrm>
              <a:off x="1626379" y="4620235"/>
              <a:ext cx="289314" cy="750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1915693" y="5047298"/>
              <a:ext cx="1446632" cy="646331"/>
            </a:xfrm>
            <a:prstGeom prst="rect">
              <a:avLst/>
            </a:prstGeom>
            <a:noFill/>
          </p:spPr>
          <p:txBody>
            <a:bodyPr wrap="square" rtlCol="0">
              <a:spAutoFit/>
            </a:bodyPr>
            <a:lstStyle/>
            <a:p>
              <a:r>
                <a:rPr lang="en-US" dirty="0" smtClean="0">
                  <a:latin typeface="Sitka Banner" panose="02000505000000020004" pitchFamily="2" charset="0"/>
                </a:rPr>
                <a:t>Source sample with label </a:t>
              </a:r>
              <a:r>
                <a:rPr lang="en-US" b="1" dirty="0" smtClean="0">
                  <a:latin typeface="Sitka Banner" panose="02000505000000020004" pitchFamily="2" charset="0"/>
                </a:rPr>
                <a:t>C</a:t>
              </a:r>
              <a:endParaRPr lang="en-US" b="1" dirty="0">
                <a:latin typeface="Sitka Banner" panose="02000505000000020004" pitchFamily="2" charset="0"/>
              </a:endParaRPr>
            </a:p>
          </p:txBody>
        </p:sp>
      </p:grpSp>
      <p:grpSp>
        <p:nvGrpSpPr>
          <p:cNvPr id="82" name="Group 81"/>
          <p:cNvGrpSpPr/>
          <p:nvPr/>
        </p:nvGrpSpPr>
        <p:grpSpPr>
          <a:xfrm>
            <a:off x="8643727" y="2639673"/>
            <a:ext cx="3536894" cy="3424417"/>
            <a:chOff x="8643727" y="2639673"/>
            <a:chExt cx="3536894" cy="3424417"/>
          </a:xfrm>
        </p:grpSpPr>
        <p:sp>
          <p:nvSpPr>
            <p:cNvPr id="58" name="Oval 57"/>
            <p:cNvSpPr/>
            <p:nvPr/>
          </p:nvSpPr>
          <p:spPr>
            <a:xfrm>
              <a:off x="8643727" y="2639673"/>
              <a:ext cx="1605382" cy="290434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9050711" y="3807216"/>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9495211" y="3642414"/>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9292011" y="3560161"/>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a:off x="9469811" y="3953223"/>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9647611" y="3826861"/>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9274429" y="4058378"/>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a:off x="9089674" y="3597666"/>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a:off x="9304711" y="3797819"/>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 name="Straight Arrow Connector 74"/>
            <p:cNvCxnSpPr>
              <a:stCxn id="69" idx="7"/>
              <a:endCxn id="76" idx="1"/>
            </p:cNvCxnSpPr>
            <p:nvPr/>
          </p:nvCxnSpPr>
          <p:spPr>
            <a:xfrm flipV="1">
              <a:off x="9443773" y="3135390"/>
              <a:ext cx="837682" cy="4508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TextBox 75"/>
            <p:cNvSpPr txBox="1"/>
            <p:nvPr/>
          </p:nvSpPr>
          <p:spPr>
            <a:xfrm>
              <a:off x="10281455" y="2812224"/>
              <a:ext cx="1899166" cy="646331"/>
            </a:xfrm>
            <a:prstGeom prst="rect">
              <a:avLst/>
            </a:prstGeom>
            <a:noFill/>
          </p:spPr>
          <p:txBody>
            <a:bodyPr wrap="square" rtlCol="0">
              <a:spAutoFit/>
            </a:bodyPr>
            <a:lstStyle/>
            <a:p>
              <a:r>
                <a:rPr lang="en-US" dirty="0" smtClean="0">
                  <a:latin typeface="Sitka Banner" panose="02000505000000020004" pitchFamily="2" charset="0"/>
                </a:rPr>
                <a:t>Target sample with pseudo-label </a:t>
              </a:r>
              <a:r>
                <a:rPr lang="en-US" b="1" dirty="0" smtClean="0">
                  <a:latin typeface="Sitka Banner" panose="02000505000000020004" pitchFamily="2" charset="0"/>
                </a:rPr>
                <a:t>C</a:t>
              </a:r>
              <a:endParaRPr lang="en-US" b="1" dirty="0">
                <a:latin typeface="Sitka Banner" panose="02000505000000020004" pitchFamily="2" charset="0"/>
              </a:endParaRPr>
            </a:p>
          </p:txBody>
        </p:sp>
        <p:cxnSp>
          <p:nvCxnSpPr>
            <p:cNvPr id="77" name="Straight Arrow Connector 76"/>
            <p:cNvCxnSpPr>
              <a:stCxn id="71" idx="5"/>
              <a:endCxn id="78" idx="1"/>
            </p:cNvCxnSpPr>
            <p:nvPr/>
          </p:nvCxnSpPr>
          <p:spPr>
            <a:xfrm>
              <a:off x="9799373" y="3978623"/>
              <a:ext cx="552504" cy="6060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TextBox 77"/>
            <p:cNvSpPr txBox="1"/>
            <p:nvPr/>
          </p:nvSpPr>
          <p:spPr>
            <a:xfrm>
              <a:off x="10351877" y="4261534"/>
              <a:ext cx="1446632" cy="646331"/>
            </a:xfrm>
            <a:prstGeom prst="rect">
              <a:avLst/>
            </a:prstGeom>
            <a:noFill/>
          </p:spPr>
          <p:txBody>
            <a:bodyPr wrap="square" rtlCol="0">
              <a:spAutoFit/>
            </a:bodyPr>
            <a:lstStyle/>
            <a:p>
              <a:r>
                <a:rPr lang="en-US" dirty="0" smtClean="0">
                  <a:latin typeface="Sitka Banner" panose="02000505000000020004" pitchFamily="2" charset="0"/>
                </a:rPr>
                <a:t>Source sample with label </a:t>
              </a:r>
              <a:r>
                <a:rPr lang="en-US" b="1" dirty="0" smtClean="0">
                  <a:latin typeface="Sitka Banner" panose="02000505000000020004" pitchFamily="2" charset="0"/>
                </a:rPr>
                <a:t>C</a:t>
              </a:r>
              <a:endParaRPr lang="en-US" b="1" dirty="0">
                <a:latin typeface="Sitka Banner" panose="02000505000000020004" pitchFamily="2" charset="0"/>
              </a:endParaRPr>
            </a:p>
          </p:txBody>
        </p:sp>
        <p:sp>
          <p:nvSpPr>
            <p:cNvPr id="81" name="TextBox 80"/>
            <p:cNvSpPr txBox="1"/>
            <p:nvPr/>
          </p:nvSpPr>
          <p:spPr>
            <a:xfrm>
              <a:off x="8871781" y="5694758"/>
              <a:ext cx="1160895" cy="369332"/>
            </a:xfrm>
            <a:prstGeom prst="rect">
              <a:avLst/>
            </a:prstGeom>
            <a:noFill/>
          </p:spPr>
          <p:txBody>
            <a:bodyPr wrap="none" rtlCol="0">
              <a:spAutoFit/>
            </a:bodyPr>
            <a:lstStyle/>
            <a:p>
              <a:pPr algn="ctr"/>
              <a:r>
                <a:rPr lang="en-US" dirty="0" smtClean="0">
                  <a:latin typeface="Sitka Banner" panose="02000505000000020004" pitchFamily="2" charset="0"/>
                </a:rPr>
                <a:t>Logit space</a:t>
              </a:r>
              <a:endParaRPr lang="en-US" dirty="0">
                <a:latin typeface="Sitka Banner" panose="02000505000000020004" pitchFamily="2" charset="0"/>
              </a:endParaRPr>
            </a:p>
          </p:txBody>
        </p:sp>
      </p:grpSp>
      <p:sp>
        <p:nvSpPr>
          <p:cNvPr id="83" name="Rounded Rectangular Callout 82"/>
          <p:cNvSpPr/>
          <p:nvPr/>
        </p:nvSpPr>
        <p:spPr>
          <a:xfrm>
            <a:off x="6225096" y="3854971"/>
            <a:ext cx="2184658" cy="1130300"/>
          </a:xfrm>
          <a:prstGeom prst="wedgeRoundRectCallout">
            <a:avLst>
              <a:gd name="adj1" fmla="val 68126"/>
              <a:gd name="adj2" fmla="val -186986"/>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dirty="0" smtClean="0">
                <a:latin typeface="Sitka Banner" panose="02000505000000020004" pitchFamily="2" charset="0"/>
              </a:rPr>
              <a:t>Mitigates </a:t>
            </a:r>
            <a:r>
              <a:rPr lang="en-US" sz="1600" b="1" dirty="0">
                <a:latin typeface="Sitka Banner" panose="02000505000000020004" pitchFamily="2" charset="0"/>
              </a:rPr>
              <a:t>the domain gap between the source and the target samples at logit </a:t>
            </a:r>
            <a:r>
              <a:rPr lang="en-US" sz="1600" b="1" dirty="0" smtClean="0">
                <a:latin typeface="Sitka Banner" panose="02000505000000020004" pitchFamily="2" charset="0"/>
              </a:rPr>
              <a:t>space!</a:t>
            </a:r>
            <a:endParaRPr lang="en-US" sz="1600" b="1" dirty="0">
              <a:latin typeface="Sitka Banner" panose="02000505000000020004" pitchFamily="2" charset="0"/>
            </a:endParaRPr>
          </a:p>
        </p:txBody>
      </p:sp>
    </p:spTree>
    <p:extLst>
      <p:ext uri="{BB962C8B-B14F-4D97-AF65-F5344CB8AC3E}">
        <p14:creationId xmlns:p14="http://schemas.microsoft.com/office/powerpoint/2010/main" val="1510020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8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11" grpId="0" animBg="1"/>
      <p:bldP spid="14" grpId="0" animBg="1"/>
      <p:bldP spid="15" grpId="0"/>
      <p:bldP spid="16" grpId="0"/>
      <p:bldP spid="17" grpId="0" animBg="1"/>
      <p:bldP spid="18" grpId="0" animBg="1"/>
      <p:bldP spid="21" grpId="0" animBg="1"/>
      <p:bldP spid="45" grpId="0" animBg="1"/>
      <p:bldP spid="8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378304" y="1340777"/>
            <a:ext cx="4824139" cy="4232461"/>
            <a:chOff x="378304" y="1340777"/>
            <a:chExt cx="4824139" cy="4232461"/>
          </a:xfrm>
        </p:grpSpPr>
        <p:grpSp>
          <p:nvGrpSpPr>
            <p:cNvPr id="43" name="Group 42"/>
            <p:cNvGrpSpPr/>
            <p:nvPr/>
          </p:nvGrpSpPr>
          <p:grpSpPr>
            <a:xfrm>
              <a:off x="378304" y="1788004"/>
              <a:ext cx="3630233" cy="2794356"/>
              <a:chOff x="378304" y="1788004"/>
              <a:chExt cx="3630233" cy="2794356"/>
            </a:xfrm>
          </p:grpSpPr>
          <p:sp>
            <p:nvSpPr>
              <p:cNvPr id="32" name="Oval 31"/>
              <p:cNvSpPr/>
              <p:nvPr/>
            </p:nvSpPr>
            <p:spPr>
              <a:xfrm>
                <a:off x="378304" y="1788004"/>
                <a:ext cx="1915316" cy="1915316"/>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093221" y="2667044"/>
                <a:ext cx="1915316" cy="1915316"/>
              </a:xfrm>
              <a:prstGeom prst="ellipse">
                <a:avLst/>
              </a:prstGeom>
              <a:solidFill>
                <a:srgbClr val="FF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grpSp>
        <p:cxnSp>
          <p:nvCxnSpPr>
            <p:cNvPr id="34" name="Straight Arrow Connector 33"/>
            <p:cNvCxnSpPr>
              <a:stCxn id="35" idx="1"/>
              <a:endCxn id="32" idx="0"/>
            </p:cNvCxnSpPr>
            <p:nvPr/>
          </p:nvCxnSpPr>
          <p:spPr>
            <a:xfrm flipH="1">
              <a:off x="1335962" y="1525443"/>
              <a:ext cx="993607" cy="262561"/>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2329569" y="1340777"/>
              <a:ext cx="1781175" cy="369332"/>
            </a:xfrm>
            <a:prstGeom prst="rect">
              <a:avLst/>
            </a:prstGeom>
            <a:noFill/>
            <a:ln>
              <a:noFill/>
            </a:ln>
          </p:spPr>
          <p:txBody>
            <a:bodyPr wrap="square" rtlCol="0">
              <a:spAutoFit/>
            </a:bodyPr>
            <a:lstStyle/>
            <a:p>
              <a:r>
                <a:rPr lang="en-US" dirty="0" smtClean="0">
                  <a:latin typeface="Sitka Banner" panose="02000505000000020004" pitchFamily="2" charset="0"/>
                </a:rPr>
                <a:t>Classified as blue!</a:t>
              </a:r>
              <a:endParaRPr lang="en-US" dirty="0">
                <a:latin typeface="Sitka Banner" panose="02000505000000020004" pitchFamily="2" charset="0"/>
              </a:endParaRPr>
            </a:p>
          </p:txBody>
        </p:sp>
        <p:cxnSp>
          <p:nvCxnSpPr>
            <p:cNvPr id="38" name="Straight Arrow Connector 37"/>
            <p:cNvCxnSpPr>
              <a:stCxn id="39" idx="1"/>
              <a:endCxn id="37" idx="4"/>
            </p:cNvCxnSpPr>
            <p:nvPr/>
          </p:nvCxnSpPr>
          <p:spPr>
            <a:xfrm flipH="1" flipV="1">
              <a:off x="3050879" y="4582360"/>
              <a:ext cx="370389" cy="806212"/>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3421268" y="5203906"/>
              <a:ext cx="1781175" cy="369332"/>
            </a:xfrm>
            <a:prstGeom prst="rect">
              <a:avLst/>
            </a:prstGeom>
            <a:noFill/>
            <a:ln>
              <a:noFill/>
            </a:ln>
          </p:spPr>
          <p:txBody>
            <a:bodyPr wrap="square" rtlCol="0">
              <a:spAutoFit/>
            </a:bodyPr>
            <a:lstStyle/>
            <a:p>
              <a:r>
                <a:rPr lang="en-US" dirty="0" smtClean="0">
                  <a:latin typeface="Sitka Banner" panose="02000505000000020004" pitchFamily="2" charset="0"/>
                </a:rPr>
                <a:t>Classified as red!</a:t>
              </a:r>
              <a:endParaRPr lang="en-US" dirty="0">
                <a:latin typeface="Sitka Banner" panose="02000505000000020004" pitchFamily="2" charset="0"/>
              </a:endParaRPr>
            </a:p>
          </p:txBody>
        </p:sp>
      </p:grpSp>
      <p:sp>
        <p:nvSpPr>
          <p:cNvPr id="46" name="Oval 45"/>
          <p:cNvSpPr/>
          <p:nvPr/>
        </p:nvSpPr>
        <p:spPr>
          <a:xfrm>
            <a:off x="1811755" y="2049614"/>
            <a:ext cx="1726534" cy="1726534"/>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1157706" y="2025130"/>
            <a:ext cx="1726534" cy="1726534"/>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p:cNvSpPr txBox="1">
            <a:spLocks/>
          </p:cNvSpPr>
          <p:nvPr/>
        </p:nvSpPr>
        <p:spPr>
          <a:xfrm>
            <a:off x="1181879" y="173367"/>
            <a:ext cx="9828241" cy="118209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Insight 2 </a:t>
            </a:r>
            <a:r>
              <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rPr>
              <a:t>– training only on correct samples gradually reduces the target error</a:t>
            </a:r>
          </a:p>
        </p:txBody>
      </p:sp>
      <p:sp>
        <p:nvSpPr>
          <p:cNvPr id="4" name="Oval 3"/>
          <p:cNvSpPr/>
          <p:nvPr/>
        </p:nvSpPr>
        <p:spPr>
          <a:xfrm>
            <a:off x="1956363" y="2803162"/>
            <a:ext cx="177800" cy="177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2635705" y="2803162"/>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998408" y="3386616"/>
            <a:ext cx="177800" cy="17780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743449" y="3919185"/>
            <a:ext cx="838691" cy="369332"/>
          </a:xfrm>
          <a:prstGeom prst="rect">
            <a:avLst/>
          </a:prstGeom>
          <a:noFill/>
        </p:spPr>
        <p:txBody>
          <a:bodyPr wrap="none" rtlCol="0">
            <a:spAutoFit/>
          </a:bodyPr>
          <a:lstStyle/>
          <a:p>
            <a:r>
              <a:rPr lang="en-US" dirty="0" smtClean="0">
                <a:latin typeface="Sitka Banner" panose="02000505000000020004" pitchFamily="2" charset="0"/>
              </a:rPr>
              <a:t>Correct</a:t>
            </a:r>
            <a:endParaRPr lang="en-US" dirty="0">
              <a:latin typeface="Sitka Banner" panose="02000505000000020004" pitchFamily="2" charset="0"/>
            </a:endParaRPr>
          </a:p>
        </p:txBody>
      </p:sp>
      <p:cxnSp>
        <p:nvCxnSpPr>
          <p:cNvPr id="14" name="Straight Arrow Connector 13"/>
          <p:cNvCxnSpPr>
            <a:stCxn id="7" idx="6"/>
          </p:cNvCxnSpPr>
          <p:nvPr/>
        </p:nvCxnSpPr>
        <p:spPr>
          <a:xfrm flipV="1">
            <a:off x="2813505" y="2748553"/>
            <a:ext cx="1167674" cy="143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3974295" y="2525553"/>
            <a:ext cx="1047156" cy="369332"/>
          </a:xfrm>
          <a:prstGeom prst="rect">
            <a:avLst/>
          </a:prstGeom>
          <a:noFill/>
        </p:spPr>
        <p:txBody>
          <a:bodyPr wrap="square" rtlCol="0">
            <a:spAutoFit/>
          </a:bodyPr>
          <a:lstStyle/>
          <a:p>
            <a:r>
              <a:rPr lang="en-US" dirty="0" smtClean="0">
                <a:latin typeface="Sitka Banner" panose="02000505000000020004" pitchFamily="2" charset="0"/>
              </a:rPr>
              <a:t>Wrong</a:t>
            </a:r>
            <a:endParaRPr lang="en-US" dirty="0">
              <a:latin typeface="Sitka Banner" panose="02000505000000020004" pitchFamily="2" charset="0"/>
            </a:endParaRPr>
          </a:p>
        </p:txBody>
      </p:sp>
      <p:cxnSp>
        <p:nvCxnSpPr>
          <p:cNvPr id="17" name="Straight Arrow Connector 16"/>
          <p:cNvCxnSpPr/>
          <p:nvPr/>
        </p:nvCxnSpPr>
        <p:spPr>
          <a:xfrm flipV="1">
            <a:off x="3144182" y="3323591"/>
            <a:ext cx="1167674" cy="1435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304972" y="3100591"/>
            <a:ext cx="1047156" cy="369332"/>
          </a:xfrm>
          <a:prstGeom prst="rect">
            <a:avLst/>
          </a:prstGeom>
          <a:noFill/>
        </p:spPr>
        <p:txBody>
          <a:bodyPr wrap="square" rtlCol="0">
            <a:spAutoFit/>
          </a:bodyPr>
          <a:lstStyle/>
          <a:p>
            <a:r>
              <a:rPr lang="en-US" dirty="0" smtClean="0">
                <a:latin typeface="Sitka Banner" panose="02000505000000020004" pitchFamily="2" charset="0"/>
              </a:rPr>
              <a:t>Wrong</a:t>
            </a:r>
            <a:endParaRPr lang="en-US" dirty="0">
              <a:latin typeface="Sitka Banner" panose="02000505000000020004" pitchFamily="2" charset="0"/>
            </a:endParaRPr>
          </a:p>
        </p:txBody>
      </p:sp>
      <p:sp>
        <p:nvSpPr>
          <p:cNvPr id="19" name="TextBox 18"/>
          <p:cNvSpPr txBox="1"/>
          <p:nvPr/>
        </p:nvSpPr>
        <p:spPr>
          <a:xfrm>
            <a:off x="3974295" y="2522730"/>
            <a:ext cx="1047156" cy="369332"/>
          </a:xfrm>
          <a:prstGeom prst="rect">
            <a:avLst/>
          </a:prstGeom>
          <a:noFill/>
        </p:spPr>
        <p:txBody>
          <a:bodyPr wrap="square" rtlCol="0">
            <a:spAutoFit/>
          </a:bodyPr>
          <a:lstStyle/>
          <a:p>
            <a:r>
              <a:rPr lang="en-US" dirty="0" smtClean="0">
                <a:latin typeface="Sitka Banner" panose="02000505000000020004" pitchFamily="2" charset="0"/>
              </a:rPr>
              <a:t>Correct</a:t>
            </a:r>
            <a:endParaRPr lang="en-US" dirty="0">
              <a:latin typeface="Sitka Banner" panose="02000505000000020004" pitchFamily="2" charset="0"/>
            </a:endParaRPr>
          </a:p>
        </p:txBody>
      </p:sp>
      <p:sp>
        <p:nvSpPr>
          <p:cNvPr id="21" name="TextBox 20"/>
          <p:cNvSpPr txBox="1"/>
          <p:nvPr/>
        </p:nvSpPr>
        <p:spPr>
          <a:xfrm>
            <a:off x="4296755" y="3085677"/>
            <a:ext cx="1047156" cy="369332"/>
          </a:xfrm>
          <a:prstGeom prst="rect">
            <a:avLst/>
          </a:prstGeom>
          <a:noFill/>
        </p:spPr>
        <p:txBody>
          <a:bodyPr wrap="square" rtlCol="0">
            <a:spAutoFit/>
          </a:bodyPr>
          <a:lstStyle/>
          <a:p>
            <a:r>
              <a:rPr lang="en-US" dirty="0" smtClean="0">
                <a:latin typeface="Sitka Banner" panose="02000505000000020004" pitchFamily="2" charset="0"/>
              </a:rPr>
              <a:t>Correct</a:t>
            </a:r>
            <a:endParaRPr lang="en-US" dirty="0">
              <a:latin typeface="Sitka Banner" panose="02000505000000020004" pitchFamily="2" charset="0"/>
            </a:endParaRPr>
          </a:p>
        </p:txBody>
      </p:sp>
      <p:grpSp>
        <p:nvGrpSpPr>
          <p:cNvPr id="30" name="Group 29"/>
          <p:cNvGrpSpPr/>
          <p:nvPr/>
        </p:nvGrpSpPr>
        <p:grpSpPr>
          <a:xfrm>
            <a:off x="5762071" y="1865170"/>
            <a:ext cx="6046015" cy="4178618"/>
            <a:chOff x="5762071" y="1865170"/>
            <a:chExt cx="6046015" cy="4178618"/>
          </a:xfrm>
        </p:grpSpPr>
        <p:sp>
          <p:nvSpPr>
            <p:cNvPr id="22" name="Rectangle 21"/>
            <p:cNvSpPr/>
            <p:nvPr/>
          </p:nvSpPr>
          <p:spPr>
            <a:xfrm>
              <a:off x="5762071" y="1865170"/>
              <a:ext cx="2370262" cy="10897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Sitka Banner" panose="02000505000000020004" pitchFamily="2" charset="0"/>
                </a:rPr>
                <a:t>Assign pseudo-labels to the target domain samples</a:t>
              </a:r>
              <a:endParaRPr lang="en-US" sz="2400" dirty="0">
                <a:latin typeface="Sitka Banner" panose="02000505000000020004" pitchFamily="2" charset="0"/>
              </a:endParaRPr>
            </a:p>
          </p:txBody>
        </p:sp>
        <p:sp>
          <p:nvSpPr>
            <p:cNvPr id="23" name="Rectangle 22"/>
            <p:cNvSpPr/>
            <p:nvPr/>
          </p:nvSpPr>
          <p:spPr>
            <a:xfrm>
              <a:off x="5762071" y="3409602"/>
              <a:ext cx="2370262" cy="10897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Sitka Banner" panose="02000505000000020004" pitchFamily="2" charset="0"/>
                </a:rPr>
                <a:t>Exclude wrong samples</a:t>
              </a:r>
              <a:endParaRPr lang="en-US" sz="2400" dirty="0">
                <a:latin typeface="Sitka Banner" panose="02000505000000020004" pitchFamily="2" charset="0"/>
              </a:endParaRPr>
            </a:p>
          </p:txBody>
        </p:sp>
        <p:sp>
          <p:nvSpPr>
            <p:cNvPr id="26" name="Rectangle 25"/>
            <p:cNvSpPr/>
            <p:nvPr/>
          </p:nvSpPr>
          <p:spPr>
            <a:xfrm>
              <a:off x="5762071" y="4954034"/>
              <a:ext cx="2370262" cy="10897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Sitka Banner" panose="02000505000000020004" pitchFamily="2" charset="0"/>
                </a:rPr>
                <a:t>Train on correct samples</a:t>
              </a:r>
              <a:endParaRPr lang="en-US" sz="2400" dirty="0">
                <a:latin typeface="Sitka Banner" panose="02000505000000020004" pitchFamily="2" charset="0"/>
              </a:endParaRPr>
            </a:p>
          </p:txBody>
        </p:sp>
        <p:sp>
          <p:nvSpPr>
            <p:cNvPr id="28" name="Rectangle 27"/>
            <p:cNvSpPr/>
            <p:nvPr/>
          </p:nvSpPr>
          <p:spPr>
            <a:xfrm>
              <a:off x="9437824" y="3409602"/>
              <a:ext cx="2370262" cy="10897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Sitka Banner" panose="02000505000000020004" pitchFamily="2" charset="0"/>
                </a:rPr>
                <a:t>Progressively reduce the target error!</a:t>
              </a:r>
              <a:endParaRPr lang="en-US" sz="2400" dirty="0">
                <a:latin typeface="Sitka Banner" panose="02000505000000020004" pitchFamily="2" charset="0"/>
              </a:endParaRPr>
            </a:p>
          </p:txBody>
        </p:sp>
        <p:sp>
          <p:nvSpPr>
            <p:cNvPr id="29" name="Right Arrow 28"/>
            <p:cNvSpPr/>
            <p:nvPr/>
          </p:nvSpPr>
          <p:spPr>
            <a:xfrm>
              <a:off x="8432800" y="3759200"/>
              <a:ext cx="827314" cy="5293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Rectangular Callout 30"/>
          <p:cNvSpPr/>
          <p:nvPr/>
        </p:nvSpPr>
        <p:spPr>
          <a:xfrm>
            <a:off x="8911771" y="1712686"/>
            <a:ext cx="1741715" cy="1035867"/>
          </a:xfrm>
          <a:prstGeom prst="wedgeRectCallout">
            <a:avLst>
              <a:gd name="adj1" fmla="val -93700"/>
              <a:gd name="adj2" fmla="val 11614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latin typeface="Sitka Banner" panose="02000505000000020004" pitchFamily="2" charset="0"/>
              </a:rPr>
              <a:t>?</a:t>
            </a:r>
            <a:endParaRPr lang="en-US" sz="4400" dirty="0">
              <a:latin typeface="Sitka Banner" panose="02000505000000020004" pitchFamily="2" charset="0"/>
            </a:endParaRPr>
          </a:p>
        </p:txBody>
      </p:sp>
      <p:cxnSp>
        <p:nvCxnSpPr>
          <p:cNvPr id="12" name="Straight Arrow Connector 11"/>
          <p:cNvCxnSpPr>
            <a:stCxn id="4" idx="3"/>
          </p:cNvCxnSpPr>
          <p:nvPr/>
        </p:nvCxnSpPr>
        <p:spPr>
          <a:xfrm flipH="1">
            <a:off x="1181879" y="2954924"/>
            <a:ext cx="800522" cy="9971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0864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xit" presetSubtype="0" fill="hold" grpId="1" nodeType="withEffect">
                                  <p:stCondLst>
                                    <p:cond delay="0"/>
                                  </p:stCondLst>
                                  <p:childTnLst>
                                    <p:set>
                                      <p:cBhvr>
                                        <p:cTn id="34" dur="1" fill="hold">
                                          <p:stCondLst>
                                            <p:cond delay="0"/>
                                          </p:stCondLst>
                                        </p:cTn>
                                        <p:tgtEl>
                                          <p:spTgt spid="15"/>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xit" presetSubtype="0" fill="hold" grpId="1" nodeType="withEffect">
                                  <p:stCondLst>
                                    <p:cond delay="0"/>
                                  </p:stCondLst>
                                  <p:childTnLst>
                                    <p:set>
                                      <p:cBhvr>
                                        <p:cTn id="44" dur="1" fill="hold">
                                          <p:stCondLst>
                                            <p:cond delay="0"/>
                                          </p:stCondLst>
                                        </p:cTn>
                                        <p:tgtEl>
                                          <p:spTgt spid="18"/>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5" grpId="0" animBg="1"/>
      <p:bldP spid="4" grpId="0" animBg="1"/>
      <p:bldP spid="7" grpId="0" animBg="1"/>
      <p:bldP spid="9" grpId="0" animBg="1"/>
      <p:bldP spid="13" grpId="0"/>
      <p:bldP spid="15" grpId="0"/>
      <p:bldP spid="15" grpId="1"/>
      <p:bldP spid="18" grpId="0"/>
      <p:bldP spid="18" grpId="1"/>
      <p:bldP spid="19" grpId="0"/>
      <p:bldP spid="21" grpId="0"/>
      <p:bldP spid="3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66218"/>
            <a:ext cx="5225143" cy="1325563"/>
          </a:xfrm>
        </p:spPr>
        <p:txBody>
          <a:bodyPr>
            <a:normAutofit fontScale="90000"/>
          </a:bodyPr>
          <a:lstStyle/>
          <a:p>
            <a:r>
              <a:rPr lang="en-US" dirty="0" smtClean="0"/>
              <a:t>Insight </a:t>
            </a:r>
            <a:r>
              <a:rPr lang="en-US" dirty="0"/>
              <a:t>3 </a:t>
            </a:r>
            <a:r>
              <a:rPr lang="en-US" dirty="0" smtClean="0"/>
              <a:t>–  an </a:t>
            </a:r>
            <a:r>
              <a:rPr lang="en-US" dirty="0"/>
              <a:t>uncertainty metric can guide which predictions are wrong</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5695392" y="377371"/>
                <a:ext cx="6114805" cy="5667294"/>
              </a:xfrm>
            </p:spPr>
            <p:txBody>
              <a:bodyPr>
                <a:normAutofit/>
              </a:bodyPr>
              <a:lstStyle/>
              <a:p>
                <a14:m>
                  <m:oMath xmlns:m="http://schemas.openxmlformats.org/officeDocument/2006/math">
                    <m:r>
                      <a:rPr lang="en-US" sz="2400" b="0" i="1" smtClean="0">
                        <a:latin typeface="Cambria Math" panose="02040503050406030204" pitchFamily="18" charset="0"/>
                      </a:rPr>
                      <m:t>𝐶𝑒𝑟𝑡𝑎𝑖𝑛𝑡𝑦</m:t>
                    </m:r>
                    <m:r>
                      <a:rPr lang="en-US" sz="2400" b="0" i="1" smtClean="0">
                        <a:latin typeface="Cambria Math" panose="02040503050406030204" pitchFamily="18" charset="0"/>
                      </a:rPr>
                      <m:t> </m:t>
                    </m:r>
                    <m:r>
                      <a:rPr lang="en-US" sz="2400" b="0" i="1" smtClean="0">
                        <a:latin typeface="Cambria Math" panose="02040503050406030204" pitchFamily="18" charset="0"/>
                      </a:rPr>
                      <m:t>𝑆𝑐𝑜𝑟𝑒</m:t>
                    </m:r>
                    <m:r>
                      <a:rPr lang="en-US" sz="2400" b="0" i="1" smtClean="0">
                        <a:latin typeface="Cambria Math" panose="02040503050406030204" pitchFamily="18" charset="0"/>
                      </a:rPr>
                      <m:t>=</m:t>
                    </m:r>
                  </m:oMath>
                </a14:m>
                <a:endParaRPr lang="en-US" sz="2400" b="0" i="1" dirty="0" smtClean="0">
                  <a:latin typeface="Cambria Math" panose="02040503050406030204" pitchFamily="18" charset="0"/>
                </a:endParaRPr>
              </a:p>
              <a:p>
                <a:pPr marL="457200" lvl="1" indent="0">
                  <a:buNone/>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𝐿𝑎𝑟𝑔𝑒𝑠𝑡</m:t>
                      </m:r>
                      <m:r>
                        <a:rPr lang="en-US" sz="2000" b="0" i="1" smtClean="0">
                          <a:latin typeface="Cambria Math" panose="02040503050406030204" pitchFamily="18" charset="0"/>
                        </a:rPr>
                        <m:t> </m:t>
                      </m:r>
                      <m:r>
                        <a:rPr lang="en-US" sz="2000" b="0" i="1" smtClean="0">
                          <a:latin typeface="Cambria Math" panose="02040503050406030204" pitchFamily="18" charset="0"/>
                        </a:rPr>
                        <m:t>𝑆𝑐𝑜𝑟𝑒</m:t>
                      </m:r>
                      <m:r>
                        <a:rPr lang="en-US" sz="2000" b="0" i="1" smtClean="0">
                          <a:latin typeface="Cambria Math" panose="02040503050406030204" pitchFamily="18" charset="0"/>
                        </a:rPr>
                        <m:t> −</m:t>
                      </m:r>
                      <m:r>
                        <a:rPr lang="en-US" sz="2000" b="0" i="1" smtClean="0">
                          <a:latin typeface="Cambria Math" panose="02040503050406030204" pitchFamily="18" charset="0"/>
                        </a:rPr>
                        <m:t>𝑆𝑒𝑐𝑜𝑛𝑑</m:t>
                      </m:r>
                      <m:r>
                        <a:rPr lang="en-US" sz="2000" b="0" i="1" smtClean="0">
                          <a:latin typeface="Cambria Math" panose="02040503050406030204" pitchFamily="18" charset="0"/>
                        </a:rPr>
                        <m:t> </m:t>
                      </m:r>
                      <m:r>
                        <a:rPr lang="en-US" sz="2000" b="0" i="1" smtClean="0">
                          <a:latin typeface="Cambria Math" panose="02040503050406030204" pitchFamily="18" charset="0"/>
                        </a:rPr>
                        <m:t>𝐿𝑎𝑟𝑔𝑒𝑠𝑡</m:t>
                      </m:r>
                      <m:r>
                        <a:rPr lang="en-US" sz="2000" b="0" i="1" smtClean="0">
                          <a:latin typeface="Cambria Math" panose="02040503050406030204" pitchFamily="18" charset="0"/>
                        </a:rPr>
                        <m:t> </m:t>
                      </m:r>
                      <m:r>
                        <a:rPr lang="en-US" sz="2000" b="0" i="1" smtClean="0">
                          <a:latin typeface="Cambria Math" panose="02040503050406030204" pitchFamily="18" charset="0"/>
                        </a:rPr>
                        <m:t>𝑆𝑐𝑜𝑟𝑒</m:t>
                      </m:r>
                    </m:oMath>
                  </m:oMathPara>
                </a14:m>
                <a:endParaRPr lang="en-US" sz="2000" dirty="0" smtClean="0"/>
              </a:p>
              <a:p>
                <a:r>
                  <a:rPr lang="en-US" sz="2400" dirty="0" smtClean="0"/>
                  <a:t>Among the samples with the </a:t>
                </a:r>
                <a:r>
                  <a:rPr lang="en-US" sz="2400" dirty="0"/>
                  <a:t>same </a:t>
                </a:r>
                <a:r>
                  <a:rPr lang="en-US" sz="2400" dirty="0" smtClean="0"/>
                  <a:t>pseudo-label, </a:t>
                </a:r>
                <a:r>
                  <a:rPr lang="en-US" sz="2400" dirty="0"/>
                  <a:t>there is a relation between </a:t>
                </a:r>
                <a:r>
                  <a:rPr lang="en-US" sz="2400" dirty="0" smtClean="0"/>
                  <a:t>this certainty score and </a:t>
                </a:r>
                <a:r>
                  <a:rPr lang="en-US" sz="2400" dirty="0"/>
                  <a:t>the chance of </a:t>
                </a:r>
                <a:r>
                  <a:rPr lang="en-US" sz="2400" dirty="0" smtClean="0"/>
                  <a:t>being predicted wrongly.</a:t>
                </a:r>
              </a:p>
              <a:p>
                <a:r>
                  <a:rPr lang="en-US" sz="2400" dirty="0" smtClean="0"/>
                  <a:t>Smaller certainty score         Higher chance of a wrong prediction</a:t>
                </a:r>
              </a:p>
              <a:p>
                <a:endParaRPr lang="en-US"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5695392" y="377371"/>
                <a:ext cx="6114805" cy="5667294"/>
              </a:xfrm>
              <a:blipFill>
                <a:blip r:embed="rId3"/>
                <a:stretch>
                  <a:fillRect l="-1296" t="-968" r="-798"/>
                </a:stretch>
              </a:blipFill>
            </p:spPr>
            <p:txBody>
              <a:bodyPr/>
              <a:lstStyle/>
              <a:p>
                <a:r>
                  <a:rPr lang="en-US">
                    <a:noFill/>
                  </a:rPr>
                  <a:t> </a:t>
                </a:r>
              </a:p>
            </p:txBody>
          </p:sp>
        </mc:Fallback>
      </mc:AlternateContent>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96553" y="2992192"/>
            <a:ext cx="3782761" cy="3648094"/>
          </a:xfrm>
          <a:prstGeom prst="rect">
            <a:avLst/>
          </a:prstGeom>
        </p:spPr>
      </p:pic>
      <p:sp>
        <p:nvSpPr>
          <p:cNvPr id="6" name="Right Arrow 5"/>
          <p:cNvSpPr/>
          <p:nvPr/>
        </p:nvSpPr>
        <p:spPr>
          <a:xfrm>
            <a:off x="8781822" y="2345770"/>
            <a:ext cx="420914" cy="15965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5720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Custom Design">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45116</TotalTime>
  <Words>3074</Words>
  <Application>Microsoft Office PowerPoint</Application>
  <PresentationFormat>Widescreen</PresentationFormat>
  <Paragraphs>290</Paragraphs>
  <Slides>18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Sitka Banner</vt:lpstr>
      <vt:lpstr>Bernard MT Condensed</vt:lpstr>
      <vt:lpstr>Calibri Light</vt:lpstr>
      <vt:lpstr>Arial</vt:lpstr>
      <vt:lpstr>Calibri</vt:lpstr>
      <vt:lpstr>Wingdings</vt:lpstr>
      <vt:lpstr>Cambria Math</vt:lpstr>
      <vt:lpstr>Brush Script MT</vt:lpstr>
      <vt:lpstr>Custom Design</vt:lpstr>
      <vt:lpstr>PowerPoint Presentation</vt:lpstr>
      <vt:lpstr>Deep Neural Networks</vt:lpstr>
      <vt:lpstr>PowerPoint Presentation</vt:lpstr>
      <vt:lpstr>PowerPoint Presentation</vt:lpstr>
      <vt:lpstr>PowerPoint Presentation</vt:lpstr>
      <vt:lpstr>Solution in a nutshell</vt:lpstr>
      <vt:lpstr>PowerPoint Presentation</vt:lpstr>
      <vt:lpstr>PowerPoint Presentation</vt:lpstr>
      <vt:lpstr>Insight 3 –  an uncertainty metric can guide which predictions are wrong</vt:lpstr>
      <vt:lpstr>PowerPoint Presentation</vt:lpstr>
      <vt:lpstr>PowerPoint Presentation</vt:lpstr>
      <vt:lpstr>PowerPoint Presentation</vt:lpstr>
      <vt:lpstr>PowerPoint Presentation</vt:lpstr>
      <vt:lpstr>Results</vt:lpstr>
      <vt:lpstr>Results</vt:lpstr>
      <vt:lpstr>Sensitivity Analysis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 Hashemi</dc:creator>
  <cp:lastModifiedBy>AmirH M</cp:lastModifiedBy>
  <cp:revision>502</cp:revision>
  <dcterms:created xsi:type="dcterms:W3CDTF">2020-09-09T17:42:56Z</dcterms:created>
  <dcterms:modified xsi:type="dcterms:W3CDTF">2020-12-14T17:55:38Z</dcterms:modified>
</cp:coreProperties>
</file>